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4.png"/><Relationship Id="rId10" Type="http://schemas.openxmlformats.org/officeDocument/2006/relationships/image" Target="../media/image22.png"/><Relationship Id="rId11" Type="http://schemas.openxmlformats.org/officeDocument/2006/relationships/image" Target="../media/image25.png"/><Relationship Id="rId12" Type="http://schemas.openxmlformats.org/officeDocument/2006/relationships/image" Target="../media/image27.png"/><Relationship Id="rId13" Type="http://schemas.openxmlformats.org/officeDocument/2006/relationships/image" Target="../media/image2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3625466267_f467002dc7_b-filtered.jpeg"/>
          <p:cNvPicPr>
            <a:picLocks noChangeAspect="1"/>
          </p:cNvPicPr>
          <p:nvPr/>
        </p:nvPicPr>
        <p:blipFill>
          <a:blip r:embed="rId2">
            <a:alphaModFix amt="95558"/>
            <a:extLst/>
          </a:blip>
          <a:stretch>
            <a:fillRect/>
          </a:stretch>
        </p:blipFill>
        <p:spPr>
          <a:xfrm>
            <a:off x="0" y="0"/>
            <a:ext cx="13004800" cy="9753600"/>
          </a:xfrm>
          <a:prstGeom prst="rect">
            <a:avLst/>
          </a:prstGeom>
          <a:ln w="12700">
            <a:miter lim="400000"/>
          </a:ln>
        </p:spPr>
      </p:pic>
      <p:sp>
        <p:nvSpPr>
          <p:cNvPr id="120" name="Shape 120"/>
          <p:cNvSpPr/>
          <p:nvPr>
            <p:ph type="ctrTitle"/>
          </p:nvPr>
        </p:nvSpPr>
        <p:spPr>
          <a:xfrm>
            <a:off x="1270000" y="2824108"/>
            <a:ext cx="10464800" cy="3302001"/>
          </a:xfrm>
          <a:prstGeom prst="rect">
            <a:avLst/>
          </a:prstGeom>
          <a:effectLst>
            <a:reflection blurRad="0" stA="50000" stPos="0" endA="0" endPos="40000" dist="0" dir="5400000" fadeDir="5400000" sx="100000" sy="-100000" kx="0" ky="0" algn="bl" rotWithShape="0"/>
          </a:effectLst>
        </p:spPr>
        <p:txBody>
          <a:bodyPr/>
          <a:lstStyle>
            <a:lvl1pPr>
              <a:defRPr b="1">
                <a:solidFill>
                  <a:srgbClr val="DCDEE0"/>
                </a:solidFill>
                <a:latin typeface="Copperplate"/>
                <a:ea typeface="Copperplate"/>
                <a:cs typeface="Copperplate"/>
                <a:sym typeface="Copperplate"/>
              </a:defRPr>
            </a:lvl1pPr>
          </a:lstStyle>
          <a:p>
            <a:pPr/>
            <a:r>
              <a:t>Agile projects and Scrum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nvSpPr>
        <p:spPr>
          <a:xfrm>
            <a:off x="63195" y="4006849"/>
            <a:ext cx="12878410"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Deliver working software frequently, from a couple of weeks to a couple of months, with a preference to the shorter timescale.</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182295" y="4279900"/>
            <a:ext cx="12640210"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Business people and developers must work together daily throughout the project.</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105028" y="4006849"/>
            <a:ext cx="12794743"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 Build projects around motivated individuals. Give them the environment and support they need, and trust them to get the job done.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nvSpPr>
        <p:spPr>
          <a:xfrm>
            <a:off x="202869" y="4006849"/>
            <a:ext cx="12599062"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 The most efficient and effective method of conveying information to and within a development team is face-to-face conversation.</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nvSpPr>
        <p:spPr>
          <a:xfrm>
            <a:off x="732764" y="4552950"/>
            <a:ext cx="1153927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7) Working software is the primary measure of progress.</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nvSpPr>
        <p:spPr>
          <a:xfrm>
            <a:off x="67538" y="4006849"/>
            <a:ext cx="12869724"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 Agile processes promote sustainable development. The sponsors, developers, and users should be able to maintain a constant pace indefinitely.</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549198" y="4279900"/>
            <a:ext cx="1190640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 Continuous attention to technical excellence and good design enhances agility.</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140004" y="4279900"/>
            <a:ext cx="12724792"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Simplicity — the art of maximizing the amount of work not done — is essential.</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4928" y="4279900"/>
            <a:ext cx="1301465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 The best architectures, requirements, and designs emerge from self-organizing teams.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nvSpPr>
        <p:spPr>
          <a:xfrm>
            <a:off x="354888" y="4006849"/>
            <a:ext cx="12295024"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12)At regular intervals, the team reflects on how to become more effective, then tunes and adjusts its behavior accordingly.</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pasted-image.png"/>
          <p:cNvPicPr>
            <a:picLocks noChangeAspect="1"/>
          </p:cNvPicPr>
          <p:nvPr/>
        </p:nvPicPr>
        <p:blipFill>
          <a:blip r:embed="rId2">
            <a:extLst/>
          </a:blip>
          <a:stretch>
            <a:fillRect/>
          </a:stretch>
        </p:blipFill>
        <p:spPr>
          <a:xfrm>
            <a:off x="152400" y="3263900"/>
            <a:ext cx="12700000" cy="4953000"/>
          </a:xfrm>
          <a:prstGeom prst="rect">
            <a:avLst/>
          </a:prstGeom>
          <a:ln w="12700">
            <a:miter lim="400000"/>
          </a:ln>
        </p:spPr>
      </p:pic>
      <p:sp>
        <p:nvSpPr>
          <p:cNvPr id="123" name="Shape 123"/>
          <p:cNvSpPr/>
          <p:nvPr/>
        </p:nvSpPr>
        <p:spPr>
          <a:xfrm>
            <a:off x="324104" y="139699"/>
            <a:ext cx="12356593"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800"/>
            </a:pPr>
            <a:r>
              <a:t>A bunch of lads got together in 2001</a:t>
            </a:r>
          </a:p>
          <a:p>
            <a:pPr>
              <a:defRPr sz="5800"/>
            </a:pPr>
            <a:r>
              <a:t>to sort out how projects should be managed.</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lvl1pPr defTabSz="490727">
              <a:defRPr sz="6719"/>
            </a:lvl1pPr>
          </a:lstStyle>
          <a:p>
            <a:pPr/>
            <a:r>
              <a:t>Forms of agile projects  management</a:t>
            </a:r>
          </a:p>
        </p:txBody>
      </p:sp>
      <p:sp>
        <p:nvSpPr>
          <p:cNvPr id="167" name="Shape 167"/>
          <p:cNvSpPr/>
          <p:nvPr/>
        </p:nvSpPr>
        <p:spPr>
          <a:xfrm>
            <a:off x="3204336" y="4387215"/>
            <a:ext cx="173964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SCRUM</a:t>
            </a:r>
          </a:p>
        </p:txBody>
      </p:sp>
      <p:sp>
        <p:nvSpPr>
          <p:cNvPr id="168" name="Shape 168"/>
          <p:cNvSpPr/>
          <p:nvPr/>
        </p:nvSpPr>
        <p:spPr>
          <a:xfrm>
            <a:off x="9988600" y="4067809"/>
            <a:ext cx="6730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XP</a:t>
            </a:r>
          </a:p>
        </p:txBody>
      </p:sp>
      <p:sp>
        <p:nvSpPr>
          <p:cNvPr id="169" name="Shape 169"/>
          <p:cNvSpPr/>
          <p:nvPr/>
        </p:nvSpPr>
        <p:spPr>
          <a:xfrm>
            <a:off x="5418480" y="6828790"/>
            <a:ext cx="30111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LEAN/Kanban</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defTabSz="490727">
              <a:defRPr sz="6719"/>
            </a:pPr>
            <a:r>
              <a:t>XP</a:t>
            </a:r>
          </a:p>
          <a:p>
            <a:pPr defTabSz="490727">
              <a:defRPr sz="6719"/>
            </a:pPr>
            <a:r>
              <a:t>Extreme Programming</a:t>
            </a:r>
          </a:p>
        </p:txBody>
      </p:sp>
      <p:sp>
        <p:nvSpPr>
          <p:cNvPr id="172" name="Shape 172"/>
          <p:cNvSpPr/>
          <p:nvPr>
            <p:ph type="body" idx="1"/>
          </p:nvPr>
        </p:nvSpPr>
        <p:spPr>
          <a:xfrm>
            <a:off x="952500" y="2603500"/>
            <a:ext cx="9911636" cy="6286500"/>
          </a:xfrm>
          <a:prstGeom prst="rect">
            <a:avLst/>
          </a:prstGeom>
        </p:spPr>
        <p:txBody>
          <a:bodyPr/>
          <a:lstStyle/>
          <a:p>
            <a:pPr/>
            <a:r>
              <a:t>Coding is the core activity and best practices are EXTREMELY IMPORTANT.</a:t>
            </a:r>
          </a:p>
          <a:p>
            <a:pPr/>
            <a:r>
              <a:t>Testing, testing and more testing. A bug in production is not a result of bad code but a result of not having defined the correct test.</a:t>
            </a:r>
          </a:p>
          <a:p>
            <a:pPr/>
            <a:r>
              <a:t>Direct Communication between customer and programmer.</a:t>
            </a:r>
          </a:p>
          <a:p>
            <a:pPr/>
            <a:r>
              <a:t>Refactoring is a critical part of the development process.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a:r>
              <a:t>XP cont.</a:t>
            </a:r>
          </a:p>
        </p:txBody>
      </p:sp>
      <p:sp>
        <p:nvSpPr>
          <p:cNvPr id="175" name="Shape 175"/>
          <p:cNvSpPr/>
          <p:nvPr>
            <p:ph type="body" idx="1"/>
          </p:nvPr>
        </p:nvSpPr>
        <p:spPr>
          <a:xfrm>
            <a:off x="952500" y="2603500"/>
            <a:ext cx="10995105" cy="6286500"/>
          </a:xfrm>
          <a:prstGeom prst="rect">
            <a:avLst/>
          </a:prstGeom>
        </p:spPr>
        <p:txBody>
          <a:bodyPr/>
          <a:lstStyle/>
          <a:p>
            <a:pPr marL="277749" indent="-277749" defTabSz="473201">
              <a:spcBef>
                <a:spcPts val="2500"/>
              </a:spcBef>
              <a:defRPr sz="2268"/>
            </a:pPr>
            <a:r>
              <a:t>Planning: All members should be present. (both technical and non technical)</a:t>
            </a:r>
          </a:p>
          <a:p>
            <a:pPr marL="277749" indent="-277749" defTabSz="473201">
              <a:spcBef>
                <a:spcPts val="2500"/>
              </a:spcBef>
              <a:defRPr sz="2268"/>
            </a:pPr>
            <a:r>
              <a:t>Customer is part of the team and should be available every day to answer questions. Preferably onsite</a:t>
            </a:r>
          </a:p>
          <a:p>
            <a:pPr marL="277749" indent="-277749" defTabSz="473201">
              <a:spcBef>
                <a:spcPts val="2500"/>
              </a:spcBef>
              <a:defRPr sz="2268"/>
            </a:pPr>
            <a:r>
              <a:t>Any engineer can change any code. (collective ownership/code qa)</a:t>
            </a:r>
          </a:p>
          <a:p>
            <a:pPr marL="277749" indent="-277749" defTabSz="473201">
              <a:spcBef>
                <a:spcPts val="2500"/>
              </a:spcBef>
              <a:defRPr sz="2268"/>
            </a:pPr>
            <a:r>
              <a:t>Sustainable pace</a:t>
            </a:r>
          </a:p>
          <a:p>
            <a:pPr marL="277749" indent="-277749" defTabSz="473201">
              <a:spcBef>
                <a:spcPts val="2500"/>
              </a:spcBef>
              <a:defRPr sz="2268"/>
            </a:pPr>
            <a:r>
              <a:t>Pair programming</a:t>
            </a:r>
          </a:p>
          <a:p>
            <a:pPr marL="277749" indent="-277749" defTabSz="473201">
              <a:spcBef>
                <a:spcPts val="2500"/>
              </a:spcBef>
              <a:defRPr sz="2268"/>
            </a:pPr>
            <a:r>
              <a:t>Regular code review and refactoring</a:t>
            </a:r>
          </a:p>
          <a:p>
            <a:pPr marL="277749" indent="-277749" defTabSz="473201">
              <a:spcBef>
                <a:spcPts val="2500"/>
              </a:spcBef>
              <a:defRPr sz="2268"/>
            </a:pPr>
            <a:r>
              <a:t>Emphasis on simple designs</a:t>
            </a:r>
          </a:p>
          <a:p>
            <a:pPr marL="277749" indent="-277749" defTabSz="473201">
              <a:spcBef>
                <a:spcPts val="2500"/>
              </a:spcBef>
              <a:defRPr sz="2268"/>
            </a:pPr>
            <a:r>
              <a:t>TDD</a:t>
            </a:r>
          </a:p>
          <a:p>
            <a:pPr marL="277749" indent="-277749" defTabSz="473201">
              <a:spcBef>
                <a:spcPts val="2500"/>
              </a:spcBef>
              <a:defRPr sz="2268"/>
            </a:pPr>
            <a:r>
              <a:t>Small releases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a:r>
              <a:t>Lean</a:t>
            </a:r>
          </a:p>
        </p:txBody>
      </p:sp>
      <p:sp>
        <p:nvSpPr>
          <p:cNvPr id="178" name="Shape 178"/>
          <p:cNvSpPr/>
          <p:nvPr>
            <p:ph type="body" idx="1"/>
          </p:nvPr>
        </p:nvSpPr>
        <p:spPr>
          <a:xfrm>
            <a:off x="952500" y="2603500"/>
            <a:ext cx="10580212" cy="6286500"/>
          </a:xfrm>
          <a:prstGeom prst="rect">
            <a:avLst/>
          </a:prstGeom>
        </p:spPr>
        <p:txBody>
          <a:bodyPr/>
          <a:lstStyle/>
          <a:p>
            <a:pPr/>
            <a:r>
              <a:t>Originated in the manufacturing industry (Toyota 1940)</a:t>
            </a:r>
          </a:p>
          <a:p>
            <a:pPr/>
            <a:r>
              <a:t>Just in time delivery of products and services</a:t>
            </a:r>
          </a:p>
          <a:p>
            <a:pPr/>
            <a:r>
              <a:t>Get rid of all excess. </a:t>
            </a:r>
          </a:p>
          <a:p>
            <a:pPr lvl="2"/>
            <a:r>
              <a:t>stockpiles</a:t>
            </a:r>
          </a:p>
          <a:p>
            <a:pPr lvl="2"/>
            <a:r>
              <a:t>workforce</a:t>
            </a:r>
          </a:p>
          <a:p>
            <a:pPr/>
            <a:r>
              <a:t>Achieved by a central stack of tasks to be completed ordered by priority.</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Lean - Kanban board</a:t>
            </a:r>
          </a:p>
        </p:txBody>
      </p:sp>
      <p:sp>
        <p:nvSpPr>
          <p:cNvPr id="181" name="Shape 181"/>
          <p:cNvSpPr/>
          <p:nvPr>
            <p:ph type="body" sz="half" idx="1"/>
          </p:nvPr>
        </p:nvSpPr>
        <p:spPr>
          <a:xfrm>
            <a:off x="1460500" y="2139950"/>
            <a:ext cx="4119087" cy="6286500"/>
          </a:xfrm>
          <a:prstGeom prst="rect">
            <a:avLst/>
          </a:prstGeom>
        </p:spPr>
        <p:txBody>
          <a:bodyPr/>
          <a:lstStyle/>
          <a:p>
            <a:pPr/>
            <a:r>
              <a:t>Kanban (Japanese for ‘visual signal’). A Kanban board is a tool used within factories that implement lean methadologies.</a:t>
            </a:r>
          </a:p>
        </p:txBody>
      </p:sp>
      <p:pic>
        <p:nvPicPr>
          <p:cNvPr id="182" name="pasted-image.png"/>
          <p:cNvPicPr>
            <a:picLocks noChangeAspect="1"/>
          </p:cNvPicPr>
          <p:nvPr/>
        </p:nvPicPr>
        <p:blipFill>
          <a:blip r:embed="rId2">
            <a:extLst/>
          </a:blip>
          <a:stretch>
            <a:fillRect/>
          </a:stretch>
        </p:blipFill>
        <p:spPr>
          <a:xfrm>
            <a:off x="6129222" y="3496233"/>
            <a:ext cx="6207356" cy="3573933"/>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a:lvl1pPr>
          </a:lstStyle>
          <a:p>
            <a:pPr/>
            <a:r>
              <a:t>Lean - Kanban board</a:t>
            </a:r>
          </a:p>
        </p:txBody>
      </p:sp>
      <p:grpSp>
        <p:nvGrpSpPr>
          <p:cNvPr id="195" name="Group 195"/>
          <p:cNvGrpSpPr/>
          <p:nvPr/>
        </p:nvGrpSpPr>
        <p:grpSpPr>
          <a:xfrm>
            <a:off x="4991100" y="2745739"/>
            <a:ext cx="7318904" cy="7141406"/>
            <a:chOff x="0" y="0"/>
            <a:chExt cx="7318903" cy="7141404"/>
          </a:xfrm>
        </p:grpSpPr>
        <p:pic>
          <p:nvPicPr>
            <p:cNvPr id="185" name="pasted-image.png"/>
            <p:cNvPicPr>
              <a:picLocks noChangeAspect="1"/>
            </p:cNvPicPr>
            <p:nvPr/>
          </p:nvPicPr>
          <p:blipFill>
            <a:blip r:embed="rId2">
              <a:extLst/>
            </a:blip>
            <a:stretch>
              <a:fillRect/>
            </a:stretch>
          </p:blipFill>
          <p:spPr>
            <a:xfrm>
              <a:off x="0" y="12700"/>
              <a:ext cx="2576724" cy="1767368"/>
            </a:xfrm>
            <a:prstGeom prst="rect">
              <a:avLst/>
            </a:prstGeom>
            <a:ln w="12700" cap="flat">
              <a:noFill/>
              <a:miter lim="400000"/>
            </a:ln>
            <a:effectLst/>
          </p:spPr>
        </p:pic>
        <p:pic>
          <p:nvPicPr>
            <p:cNvPr id="186" name="pasted-image.png"/>
            <p:cNvPicPr>
              <a:picLocks noChangeAspect="1"/>
            </p:cNvPicPr>
            <p:nvPr/>
          </p:nvPicPr>
          <p:blipFill>
            <a:blip r:embed="rId2">
              <a:extLst/>
            </a:blip>
            <a:stretch>
              <a:fillRect/>
            </a:stretch>
          </p:blipFill>
          <p:spPr>
            <a:xfrm>
              <a:off x="2305738" y="0"/>
              <a:ext cx="2576724" cy="1767368"/>
            </a:xfrm>
            <a:prstGeom prst="rect">
              <a:avLst/>
            </a:prstGeom>
            <a:ln w="12700" cap="flat">
              <a:noFill/>
              <a:miter lim="400000"/>
            </a:ln>
            <a:effectLst/>
          </p:spPr>
        </p:pic>
        <p:pic>
          <p:nvPicPr>
            <p:cNvPr id="187" name="pasted-image.png"/>
            <p:cNvPicPr>
              <a:picLocks noChangeAspect="1"/>
            </p:cNvPicPr>
            <p:nvPr/>
          </p:nvPicPr>
          <p:blipFill>
            <a:blip r:embed="rId2">
              <a:extLst/>
            </a:blip>
            <a:stretch>
              <a:fillRect/>
            </a:stretch>
          </p:blipFill>
          <p:spPr>
            <a:xfrm>
              <a:off x="4742180" y="12700"/>
              <a:ext cx="2576724" cy="1767368"/>
            </a:xfrm>
            <a:prstGeom prst="rect">
              <a:avLst/>
            </a:prstGeom>
            <a:ln w="12700" cap="flat">
              <a:noFill/>
              <a:miter lim="400000"/>
            </a:ln>
            <a:effectLst/>
          </p:spPr>
        </p:pic>
        <p:pic>
          <p:nvPicPr>
            <p:cNvPr id="188" name="pasted-image.png"/>
            <p:cNvPicPr>
              <a:picLocks noChangeAspect="1"/>
            </p:cNvPicPr>
            <p:nvPr/>
          </p:nvPicPr>
          <p:blipFill>
            <a:blip r:embed="rId3">
              <a:extLst/>
            </a:blip>
            <a:stretch>
              <a:fillRect/>
            </a:stretch>
          </p:blipFill>
          <p:spPr>
            <a:xfrm>
              <a:off x="62241" y="1978660"/>
              <a:ext cx="2452241" cy="1860745"/>
            </a:xfrm>
            <a:prstGeom prst="rect">
              <a:avLst/>
            </a:prstGeom>
            <a:ln w="12700" cap="flat">
              <a:noFill/>
              <a:miter lim="400000"/>
            </a:ln>
            <a:effectLst/>
          </p:spPr>
        </p:pic>
        <p:pic>
          <p:nvPicPr>
            <p:cNvPr id="189" name="pasted-image.png"/>
            <p:cNvPicPr>
              <a:picLocks noChangeAspect="1"/>
            </p:cNvPicPr>
            <p:nvPr/>
          </p:nvPicPr>
          <p:blipFill>
            <a:blip r:embed="rId3">
              <a:extLst/>
            </a:blip>
            <a:stretch>
              <a:fillRect/>
            </a:stretch>
          </p:blipFill>
          <p:spPr>
            <a:xfrm>
              <a:off x="62241" y="3680459"/>
              <a:ext cx="2452241" cy="1860746"/>
            </a:xfrm>
            <a:prstGeom prst="rect">
              <a:avLst/>
            </a:prstGeom>
            <a:ln w="12700" cap="flat">
              <a:noFill/>
              <a:miter lim="400000"/>
            </a:ln>
            <a:effectLst/>
          </p:spPr>
        </p:pic>
        <p:pic>
          <p:nvPicPr>
            <p:cNvPr id="190" name="pasted-image.png"/>
            <p:cNvPicPr>
              <a:picLocks noChangeAspect="1"/>
            </p:cNvPicPr>
            <p:nvPr/>
          </p:nvPicPr>
          <p:blipFill>
            <a:blip r:embed="rId3">
              <a:extLst/>
            </a:blip>
            <a:stretch>
              <a:fillRect/>
            </a:stretch>
          </p:blipFill>
          <p:spPr>
            <a:xfrm>
              <a:off x="62241" y="5280659"/>
              <a:ext cx="2452241" cy="1860746"/>
            </a:xfrm>
            <a:prstGeom prst="rect">
              <a:avLst/>
            </a:prstGeom>
            <a:ln w="12700" cap="flat">
              <a:noFill/>
              <a:miter lim="400000"/>
            </a:ln>
            <a:effectLst/>
          </p:spPr>
        </p:pic>
        <p:pic>
          <p:nvPicPr>
            <p:cNvPr id="191" name="pasted-image.png"/>
            <p:cNvPicPr>
              <a:picLocks noChangeAspect="1"/>
            </p:cNvPicPr>
            <p:nvPr/>
          </p:nvPicPr>
          <p:blipFill>
            <a:blip r:embed="rId3">
              <a:extLst/>
            </a:blip>
            <a:stretch>
              <a:fillRect/>
            </a:stretch>
          </p:blipFill>
          <p:spPr>
            <a:xfrm>
              <a:off x="2367980" y="1965960"/>
              <a:ext cx="2452240" cy="1860745"/>
            </a:xfrm>
            <a:prstGeom prst="rect">
              <a:avLst/>
            </a:prstGeom>
            <a:ln w="12700" cap="flat">
              <a:noFill/>
              <a:miter lim="400000"/>
            </a:ln>
            <a:effectLst/>
          </p:spPr>
        </p:pic>
        <p:pic>
          <p:nvPicPr>
            <p:cNvPr id="192" name="pasted-image.png"/>
            <p:cNvPicPr>
              <a:picLocks noChangeAspect="1"/>
            </p:cNvPicPr>
            <p:nvPr/>
          </p:nvPicPr>
          <p:blipFill>
            <a:blip r:embed="rId3">
              <a:extLst/>
            </a:blip>
            <a:stretch>
              <a:fillRect/>
            </a:stretch>
          </p:blipFill>
          <p:spPr>
            <a:xfrm>
              <a:off x="2367980" y="3667759"/>
              <a:ext cx="2452240" cy="1860746"/>
            </a:xfrm>
            <a:prstGeom prst="rect">
              <a:avLst/>
            </a:prstGeom>
            <a:ln w="12700" cap="flat">
              <a:noFill/>
              <a:miter lim="400000"/>
            </a:ln>
            <a:effectLst/>
          </p:spPr>
        </p:pic>
        <p:pic>
          <p:nvPicPr>
            <p:cNvPr id="193" name="pasted-image.png"/>
            <p:cNvPicPr>
              <a:picLocks noChangeAspect="1"/>
            </p:cNvPicPr>
            <p:nvPr/>
          </p:nvPicPr>
          <p:blipFill>
            <a:blip r:embed="rId3">
              <a:extLst/>
            </a:blip>
            <a:stretch>
              <a:fillRect/>
            </a:stretch>
          </p:blipFill>
          <p:spPr>
            <a:xfrm>
              <a:off x="4804422" y="1965960"/>
              <a:ext cx="2452240" cy="1860745"/>
            </a:xfrm>
            <a:prstGeom prst="rect">
              <a:avLst/>
            </a:prstGeom>
            <a:ln w="12700" cap="flat">
              <a:noFill/>
              <a:miter lim="400000"/>
            </a:ln>
            <a:effectLst/>
          </p:spPr>
        </p:pic>
        <p:pic>
          <p:nvPicPr>
            <p:cNvPr id="194" name="pasted-image.png"/>
            <p:cNvPicPr>
              <a:picLocks noChangeAspect="1"/>
            </p:cNvPicPr>
            <p:nvPr/>
          </p:nvPicPr>
          <p:blipFill>
            <a:blip r:embed="rId3">
              <a:extLst/>
            </a:blip>
            <a:stretch>
              <a:fillRect/>
            </a:stretch>
          </p:blipFill>
          <p:spPr>
            <a:xfrm>
              <a:off x="4804422" y="3667759"/>
              <a:ext cx="2452240" cy="1860746"/>
            </a:xfrm>
            <a:prstGeom prst="rect">
              <a:avLst/>
            </a:prstGeom>
            <a:ln w="12700" cap="flat">
              <a:noFill/>
              <a:miter lim="400000"/>
            </a:ln>
            <a:effectLst/>
          </p:spPr>
        </p:pic>
      </p:grpSp>
      <p:sp>
        <p:nvSpPr>
          <p:cNvPr id="196" name="Shape 196"/>
          <p:cNvSpPr/>
          <p:nvPr/>
        </p:nvSpPr>
        <p:spPr>
          <a:xfrm>
            <a:off x="729742" y="4127500"/>
            <a:ext cx="4128517"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Rather than giving </a:t>
            </a:r>
          </a:p>
          <a:p>
            <a:pPr/>
            <a:r>
              <a:t>tasks to individuals.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8" name="pasted-image.png"/>
          <p:cNvPicPr>
            <a:picLocks noChangeAspect="1"/>
          </p:cNvPicPr>
          <p:nvPr/>
        </p:nvPicPr>
        <p:blipFill>
          <a:blip r:embed="rId2">
            <a:extLst/>
          </a:blip>
          <a:stretch>
            <a:fillRect/>
          </a:stretch>
        </p:blipFill>
        <p:spPr>
          <a:xfrm>
            <a:off x="6129222" y="3496233"/>
            <a:ext cx="6207356" cy="3573933"/>
          </a:xfrm>
          <a:prstGeom prst="rect">
            <a:avLst/>
          </a:prstGeom>
          <a:ln w="12700">
            <a:miter lim="400000"/>
          </a:ln>
        </p:spPr>
      </p:pic>
      <p:sp>
        <p:nvSpPr>
          <p:cNvPr id="199" name="Shape 199"/>
          <p:cNvSpPr/>
          <p:nvPr/>
        </p:nvSpPr>
        <p:spPr>
          <a:xfrm>
            <a:off x="1460500" y="2139950"/>
            <a:ext cx="4119087"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74320" indent="-274320" algn="l" defTabSz="467359">
              <a:spcBef>
                <a:spcPts val="2500"/>
              </a:spcBef>
              <a:buSzPct val="75000"/>
              <a:buChar char="•"/>
              <a:defRPr sz="2240"/>
            </a:pPr>
            <a:r>
              <a:t>There is a Central todo /task queue for the entire team. The task with the highest priority is always at the top of the queue.</a:t>
            </a:r>
          </a:p>
          <a:p>
            <a:pPr marL="274320" indent="-274320" algn="l" defTabSz="467359">
              <a:spcBef>
                <a:spcPts val="2500"/>
              </a:spcBef>
              <a:buSzPct val="75000"/>
              <a:buChar char="•"/>
              <a:defRPr sz="2240"/>
            </a:pPr>
            <a:r>
              <a:t>Team members take the task with the highest priority from the todo and start working on it. They move it to the doing column on the board. So others in the team can see that the task is in progress.</a:t>
            </a:r>
          </a:p>
          <a:p>
            <a:pPr marL="274320" indent="-274320" algn="l" defTabSz="467359">
              <a:spcBef>
                <a:spcPts val="2500"/>
              </a:spcBef>
              <a:buSzPct val="75000"/>
              <a:buChar char="•"/>
              <a:defRPr sz="2240"/>
            </a:pPr>
            <a:r>
              <a:t>When completed they move it to the done column and take the next most high priority task from the queue.</a:t>
            </a:r>
          </a:p>
        </p:txBody>
      </p:sp>
      <p:sp>
        <p:nvSpPr>
          <p:cNvPr id="200" name="Shape 200"/>
          <p:cNvSpPr/>
          <p:nvPr>
            <p:ph type="title"/>
          </p:nvPr>
        </p:nvSpPr>
        <p:spPr>
          <a:prstGeom prst="rect">
            <a:avLst/>
          </a:prstGeom>
        </p:spPr>
        <p:txBody>
          <a:bodyPr/>
          <a:lstStyle/>
          <a:p>
            <a:pPr/>
            <a:r>
              <a:t>Lean - Kanban board</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a:r>
              <a:t>Kanban</a:t>
            </a:r>
          </a:p>
        </p:txBody>
      </p:sp>
      <p:sp>
        <p:nvSpPr>
          <p:cNvPr id="203" name="Shape 203"/>
          <p:cNvSpPr/>
          <p:nvPr>
            <p:ph type="body" idx="1"/>
          </p:nvPr>
        </p:nvSpPr>
        <p:spPr>
          <a:xfrm>
            <a:off x="952500" y="2603500"/>
            <a:ext cx="11659196" cy="6286500"/>
          </a:xfrm>
          <a:prstGeom prst="rect">
            <a:avLst/>
          </a:prstGeom>
        </p:spPr>
        <p:txBody>
          <a:bodyPr/>
          <a:lstStyle/>
          <a:p>
            <a:pPr/>
            <a:r>
              <a:t>Kanban works really well for support and maintenance of software.</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xfrm>
            <a:off x="952500" y="1193800"/>
            <a:ext cx="11099800" cy="2159000"/>
          </a:xfrm>
          <a:prstGeom prst="rect">
            <a:avLst/>
          </a:prstGeom>
        </p:spPr>
        <p:txBody>
          <a:bodyPr/>
          <a:lstStyle/>
          <a:p>
            <a:pPr/>
            <a:r>
              <a:t>SCRUM</a:t>
            </a:r>
          </a:p>
        </p:txBody>
      </p:sp>
      <p:pic>
        <p:nvPicPr>
          <p:cNvPr id="206" name="pasted-image.png"/>
          <p:cNvPicPr>
            <a:picLocks noChangeAspect="1"/>
          </p:cNvPicPr>
          <p:nvPr/>
        </p:nvPicPr>
        <p:blipFill>
          <a:blip r:embed="rId2">
            <a:extLst/>
          </a:blip>
          <a:stretch>
            <a:fillRect/>
          </a:stretch>
        </p:blipFill>
        <p:spPr>
          <a:xfrm>
            <a:off x="3327400" y="3238500"/>
            <a:ext cx="6350000" cy="4216400"/>
          </a:xfrm>
          <a:prstGeom prst="rect">
            <a:avLst/>
          </a:prstGeom>
          <a:ln w="12700">
            <a:miter lim="400000"/>
          </a:ln>
        </p:spPr>
      </p:pic>
      <p:sp>
        <p:nvSpPr>
          <p:cNvPr id="207" name="Shape 207"/>
          <p:cNvSpPr/>
          <p:nvPr/>
        </p:nvSpPr>
        <p:spPr>
          <a:xfrm>
            <a:off x="83947" y="8121650"/>
            <a:ext cx="122781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team pushing in one direction to achieve a common goal.</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pPr/>
            <a:r>
              <a:t>Scrum - sprint</a:t>
            </a:r>
          </a:p>
        </p:txBody>
      </p:sp>
      <p:sp>
        <p:nvSpPr>
          <p:cNvPr id="210" name="Shape 210"/>
          <p:cNvSpPr/>
          <p:nvPr>
            <p:ph type="body" sz="quarter" idx="1"/>
          </p:nvPr>
        </p:nvSpPr>
        <p:spPr>
          <a:xfrm>
            <a:off x="952500" y="2603500"/>
            <a:ext cx="3213100" cy="6286500"/>
          </a:xfrm>
          <a:prstGeom prst="rect">
            <a:avLst/>
          </a:prstGeom>
        </p:spPr>
        <p:txBody>
          <a:bodyPr/>
          <a:lstStyle/>
          <a:p>
            <a:pPr marL="339470" indent="-339470" defTabSz="578358">
              <a:spcBef>
                <a:spcPts val="3100"/>
              </a:spcBef>
              <a:defRPr sz="2772"/>
            </a:pPr>
            <a:r>
              <a:t>A central concept of scrum is the sprint.</a:t>
            </a:r>
          </a:p>
          <a:p>
            <a:pPr marL="339470" indent="-339470" defTabSz="578358">
              <a:spcBef>
                <a:spcPts val="3100"/>
              </a:spcBef>
              <a:defRPr sz="2772"/>
            </a:pPr>
            <a:r>
              <a:t>A sprint is a short development iterations that delivers working code.</a:t>
            </a:r>
          </a:p>
          <a:p>
            <a:pPr marL="339470" indent="-339470" defTabSz="578358">
              <a:spcBef>
                <a:spcPts val="3100"/>
              </a:spcBef>
              <a:defRPr sz="2772"/>
            </a:pPr>
            <a:r>
              <a:t>The development of a new product normally involves multiple sprints.</a:t>
            </a:r>
          </a:p>
        </p:txBody>
      </p:sp>
      <p:pic>
        <p:nvPicPr>
          <p:cNvPr id="211" name="pasted-image.png"/>
          <p:cNvPicPr>
            <a:picLocks noChangeAspect="1"/>
          </p:cNvPicPr>
          <p:nvPr/>
        </p:nvPicPr>
        <p:blipFill>
          <a:blip r:embed="rId2">
            <a:extLst/>
          </a:blip>
          <a:stretch>
            <a:fillRect/>
          </a:stretch>
        </p:blipFill>
        <p:spPr>
          <a:xfrm>
            <a:off x="4935487" y="3731086"/>
            <a:ext cx="6697713" cy="4018628"/>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pasted-image.png"/>
          <p:cNvPicPr>
            <a:picLocks noChangeAspect="1"/>
          </p:cNvPicPr>
          <p:nvPr/>
        </p:nvPicPr>
        <p:blipFill>
          <a:blip r:embed="rId2">
            <a:extLst/>
          </a:blip>
          <a:stretch>
            <a:fillRect/>
          </a:stretch>
        </p:blipFill>
        <p:spPr>
          <a:xfrm>
            <a:off x="3676650" y="673100"/>
            <a:ext cx="5651500" cy="8407400"/>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p>
            <a:pPr/>
            <a:r>
              <a:t>Scrum Sprint</a:t>
            </a:r>
          </a:p>
        </p:txBody>
      </p:sp>
      <p:pic>
        <p:nvPicPr>
          <p:cNvPr id="214" name="pasted-image.png"/>
          <p:cNvPicPr>
            <a:picLocks noChangeAspect="1"/>
          </p:cNvPicPr>
          <p:nvPr/>
        </p:nvPicPr>
        <p:blipFill>
          <a:blip r:embed="rId2">
            <a:extLst/>
          </a:blip>
          <a:stretch>
            <a:fillRect/>
          </a:stretch>
        </p:blipFill>
        <p:spPr>
          <a:xfrm>
            <a:off x="7443651" y="2281125"/>
            <a:ext cx="3883298" cy="3883299"/>
          </a:xfrm>
          <a:prstGeom prst="rect">
            <a:avLst/>
          </a:prstGeom>
          <a:ln w="12700">
            <a:miter lim="400000"/>
          </a:ln>
        </p:spPr>
      </p:pic>
      <p:pic>
        <p:nvPicPr>
          <p:cNvPr id="215" name="pasted-image.png"/>
          <p:cNvPicPr>
            <a:picLocks noChangeAspect="1"/>
          </p:cNvPicPr>
          <p:nvPr/>
        </p:nvPicPr>
        <p:blipFill>
          <a:blip r:embed="rId3">
            <a:extLst/>
          </a:blip>
          <a:stretch>
            <a:fillRect/>
          </a:stretch>
        </p:blipFill>
        <p:spPr>
          <a:xfrm>
            <a:off x="1308100" y="6946900"/>
            <a:ext cx="2912499" cy="1922250"/>
          </a:xfrm>
          <a:prstGeom prst="rect">
            <a:avLst/>
          </a:prstGeom>
          <a:ln w="12700">
            <a:miter lim="400000"/>
          </a:ln>
        </p:spPr>
      </p:pic>
      <p:sp>
        <p:nvSpPr>
          <p:cNvPr id="216" name="Shape 216"/>
          <p:cNvSpPr/>
          <p:nvPr/>
        </p:nvSpPr>
        <p:spPr>
          <a:xfrm>
            <a:off x="288137" y="2120900"/>
            <a:ext cx="5956933"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Each sprint should be looking to deliver complete code. That can be demonstrated to the customer.</a:t>
            </a:r>
          </a:p>
          <a:p>
            <a:pPr algn="l"/>
            <a:r>
              <a:t>I.e. implement all layers of a feature (d.b. model, backend and frontend).</a:t>
            </a:r>
          </a:p>
        </p:txBody>
      </p:sp>
      <p:sp>
        <p:nvSpPr>
          <p:cNvPr id="217" name="Shape 217"/>
          <p:cNvSpPr/>
          <p:nvPr/>
        </p:nvSpPr>
        <p:spPr>
          <a:xfrm>
            <a:off x="6228588" y="6765024"/>
            <a:ext cx="5652821"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Instead of:</a:t>
            </a:r>
          </a:p>
          <a:p>
            <a:pPr lvl="8" algn="l"/>
            <a:r>
              <a:t>backend sprint 1 </a:t>
            </a:r>
          </a:p>
          <a:p>
            <a:pPr lvl="8" algn="l"/>
            <a:r>
              <a:t>service sprint 2</a:t>
            </a:r>
          </a:p>
          <a:p>
            <a:pPr lvl="8" algn="l"/>
            <a:r>
              <a:t>frontend sprint 3</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a:r>
              <a:t>Sprints are short</a:t>
            </a:r>
          </a:p>
        </p:txBody>
      </p:sp>
      <p:sp>
        <p:nvSpPr>
          <p:cNvPr id="220" name="Shape 220"/>
          <p:cNvSpPr/>
          <p:nvPr>
            <p:ph type="body" sz="half" idx="1"/>
          </p:nvPr>
        </p:nvSpPr>
        <p:spPr>
          <a:xfrm>
            <a:off x="711200" y="2597150"/>
            <a:ext cx="5334000" cy="6286500"/>
          </a:xfrm>
          <a:prstGeom prst="rect">
            <a:avLst/>
          </a:prstGeom>
        </p:spPr>
        <p:txBody>
          <a:bodyPr/>
          <a:lstStyle/>
          <a:p>
            <a:pPr/>
            <a:r>
              <a:t>Usually 1 - 6 weeks. With shorter sprints being favoured. </a:t>
            </a:r>
          </a:p>
          <a:p>
            <a:pPr/>
            <a:r>
              <a:t>For larger projects 3 week sprint are common.</a:t>
            </a:r>
          </a:p>
        </p:txBody>
      </p:sp>
      <p:pic>
        <p:nvPicPr>
          <p:cNvPr id="221" name="pasted-image.png"/>
          <p:cNvPicPr>
            <a:picLocks noChangeAspect="1"/>
          </p:cNvPicPr>
          <p:nvPr/>
        </p:nvPicPr>
        <p:blipFill>
          <a:blip r:embed="rId2">
            <a:extLst/>
          </a:blip>
          <a:srcRect l="22258" t="11145" r="11758" b="19042"/>
          <a:stretch>
            <a:fillRect/>
          </a:stretch>
        </p:blipFill>
        <p:spPr>
          <a:xfrm>
            <a:off x="6196707" y="3772098"/>
            <a:ext cx="6614585" cy="3936614"/>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pPr/>
            <a:r>
              <a:t>Scrum process</a:t>
            </a:r>
          </a:p>
        </p:txBody>
      </p:sp>
      <p:sp>
        <p:nvSpPr>
          <p:cNvPr id="224" name="Shape 224"/>
          <p:cNvSpPr/>
          <p:nvPr/>
        </p:nvSpPr>
        <p:spPr>
          <a:xfrm>
            <a:off x="4594758" y="2087446"/>
            <a:ext cx="29516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Requirements</a:t>
            </a:r>
          </a:p>
        </p:txBody>
      </p:sp>
      <p:sp>
        <p:nvSpPr>
          <p:cNvPr id="225" name="Shape 225"/>
          <p:cNvSpPr/>
          <p:nvPr/>
        </p:nvSpPr>
        <p:spPr>
          <a:xfrm>
            <a:off x="6070600" y="2705100"/>
            <a:ext cx="0" cy="48260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26" name="Shape 226"/>
          <p:cNvSpPr/>
          <p:nvPr/>
        </p:nvSpPr>
        <p:spPr>
          <a:xfrm>
            <a:off x="4327982" y="3150173"/>
            <a:ext cx="34852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Product backlog</a:t>
            </a:r>
          </a:p>
        </p:txBody>
      </p:sp>
      <p:sp>
        <p:nvSpPr>
          <p:cNvPr id="227" name="Shape 227"/>
          <p:cNvSpPr/>
          <p:nvPr/>
        </p:nvSpPr>
        <p:spPr>
          <a:xfrm>
            <a:off x="6070600" y="3857857"/>
            <a:ext cx="1" cy="635109"/>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28" name="Shape 228"/>
          <p:cNvSpPr/>
          <p:nvPr/>
        </p:nvSpPr>
        <p:spPr>
          <a:xfrm>
            <a:off x="4527321" y="4552950"/>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Sprint backlog</a:t>
            </a:r>
          </a:p>
        </p:txBody>
      </p:sp>
      <p:sp>
        <p:nvSpPr>
          <p:cNvPr id="229" name="Shape 229"/>
          <p:cNvSpPr/>
          <p:nvPr/>
        </p:nvSpPr>
        <p:spPr>
          <a:xfrm>
            <a:off x="9505518" y="8478434"/>
            <a:ext cx="17661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Release</a:t>
            </a:r>
          </a:p>
        </p:txBody>
      </p:sp>
      <p:sp>
        <p:nvSpPr>
          <p:cNvPr id="230" name="Shape 230"/>
          <p:cNvSpPr/>
          <p:nvPr/>
        </p:nvSpPr>
        <p:spPr>
          <a:xfrm>
            <a:off x="7483871" y="7978567"/>
            <a:ext cx="1874431" cy="87690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31" name="Shape 231"/>
          <p:cNvSpPr/>
          <p:nvPr/>
        </p:nvSpPr>
        <p:spPr>
          <a:xfrm>
            <a:off x="4696714" y="7581991"/>
            <a:ext cx="274777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Sprint review</a:t>
            </a:r>
          </a:p>
        </p:txBody>
      </p:sp>
      <p:sp>
        <p:nvSpPr>
          <p:cNvPr id="232" name="Shape 232"/>
          <p:cNvSpPr/>
          <p:nvPr/>
        </p:nvSpPr>
        <p:spPr>
          <a:xfrm flipH="1">
            <a:off x="6070600" y="5143545"/>
            <a:ext cx="1" cy="2438310"/>
          </a:xfrm>
          <a:prstGeom prst="line">
            <a:avLst/>
          </a:prstGeom>
          <a:ln w="25400">
            <a:solidFill>
              <a:srgbClr val="000000"/>
            </a:solidFill>
            <a:miter lim="400000"/>
            <a:tailEnd type="triangle"/>
          </a:ln>
        </p:spPr>
        <p:txBody>
          <a:bodyPr lIns="50800" tIns="50800" rIns="50800" bIns="50800" anchor="ctr"/>
          <a:lstStyle/>
          <a:p>
            <a:pPr>
              <a:defRPr sz="2400"/>
            </a:pPr>
          </a:p>
        </p:txBody>
      </p:sp>
      <p:cxnSp>
        <p:nvCxnSpPr>
          <p:cNvPr id="233" name="Connector 233"/>
          <p:cNvCxnSpPr>
            <a:stCxn id="231" idx="0"/>
            <a:endCxn id="234" idx="0"/>
          </p:cNvCxnSpPr>
          <p:nvPr/>
        </p:nvCxnSpPr>
        <p:spPr>
          <a:xfrm flipH="1" flipV="1">
            <a:off x="1866900" y="6362700"/>
            <a:ext cx="4203701" cy="1543142"/>
          </a:xfrm>
          <a:prstGeom prst="straightConnector1">
            <a:avLst/>
          </a:prstGeom>
          <a:ln w="25400">
            <a:solidFill>
              <a:srgbClr val="000000"/>
            </a:solidFill>
            <a:miter lim="400000"/>
            <a:tailEnd type="triangle"/>
          </a:ln>
        </p:spPr>
      </p:cxnSp>
      <p:sp>
        <p:nvSpPr>
          <p:cNvPr id="234" name="Shape 234"/>
          <p:cNvSpPr/>
          <p:nvPr/>
        </p:nvSpPr>
        <p:spPr>
          <a:xfrm>
            <a:off x="687552" y="6038850"/>
            <a:ext cx="235869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Sprint retro</a:t>
            </a:r>
          </a:p>
        </p:txBody>
      </p:sp>
      <p:cxnSp>
        <p:nvCxnSpPr>
          <p:cNvPr id="235" name="Connector 235"/>
          <p:cNvCxnSpPr>
            <a:stCxn id="224" idx="0"/>
            <a:endCxn id="231" idx="0"/>
          </p:cNvCxnSpPr>
          <p:nvPr/>
        </p:nvCxnSpPr>
        <p:spPr>
          <a:xfrm>
            <a:off x="6070599" y="2411296"/>
            <a:ext cx="2" cy="5494546"/>
          </a:xfrm>
          <a:prstGeom prst="straightConnector1">
            <a:avLst/>
          </a:prstGeom>
          <a:ln w="25400">
            <a:solidFill>
              <a:srgbClr val="000000"/>
            </a:solidFill>
            <a:miter lim="400000"/>
            <a:headEnd type="triangle"/>
          </a:ln>
        </p:spPr>
      </p:cxnSp>
      <p:cxnSp>
        <p:nvCxnSpPr>
          <p:cNvPr id="236" name="Connector 236"/>
          <p:cNvCxnSpPr>
            <a:stCxn id="234" idx="0"/>
            <a:endCxn id="226" idx="0"/>
          </p:cNvCxnSpPr>
          <p:nvPr/>
        </p:nvCxnSpPr>
        <p:spPr>
          <a:xfrm flipV="1">
            <a:off x="1866900" y="3474023"/>
            <a:ext cx="4203700" cy="2888678"/>
          </a:xfrm>
          <a:prstGeom prst="straightConnector1">
            <a:avLst/>
          </a:prstGeom>
          <a:ln w="25400">
            <a:solidFill>
              <a:srgbClr val="000000"/>
            </a:solidFill>
            <a:miter lim="400000"/>
            <a:tailEnd type="triangle"/>
          </a:ln>
        </p:spPr>
      </p:cxn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xfrm>
            <a:off x="1270000" y="228600"/>
            <a:ext cx="11099800" cy="2159000"/>
          </a:xfrm>
          <a:prstGeom prst="rect">
            <a:avLst/>
          </a:prstGeom>
        </p:spPr>
        <p:txBody>
          <a:bodyPr/>
          <a:lstStyle/>
          <a:p>
            <a:pPr/>
            <a:r>
              <a:t>Sprint lifecycle</a:t>
            </a:r>
          </a:p>
        </p:txBody>
      </p:sp>
      <p:cxnSp>
        <p:nvCxnSpPr>
          <p:cNvPr id="239" name="Connector 239"/>
          <p:cNvCxnSpPr>
            <a:stCxn id="250" idx="0"/>
            <a:endCxn id="240" idx="0"/>
          </p:cNvCxnSpPr>
          <p:nvPr/>
        </p:nvCxnSpPr>
        <p:spPr>
          <a:xfrm flipV="1">
            <a:off x="3532399" y="2743199"/>
            <a:ext cx="3465395" cy="2209801"/>
          </a:xfrm>
          <a:prstGeom prst="straightConnector1">
            <a:avLst/>
          </a:prstGeom>
          <a:ln w="25400">
            <a:solidFill>
              <a:srgbClr val="000000"/>
            </a:solidFill>
            <a:miter lim="400000"/>
            <a:tailEnd type="triangle"/>
          </a:ln>
        </p:spPr>
      </p:cxnSp>
      <p:sp>
        <p:nvSpPr>
          <p:cNvPr id="240" name="Shape 240"/>
          <p:cNvSpPr/>
          <p:nvPr/>
        </p:nvSpPr>
        <p:spPr>
          <a:xfrm>
            <a:off x="5915944" y="2362199"/>
            <a:ext cx="216370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pPr>
            <a:r>
              <a:t>Sprint planning </a:t>
            </a:r>
          </a:p>
          <a:p>
            <a:pPr>
              <a:defRPr sz="2200"/>
            </a:pPr>
            <a:r>
              <a:t>meeting</a:t>
            </a:r>
          </a:p>
        </p:txBody>
      </p:sp>
      <p:sp>
        <p:nvSpPr>
          <p:cNvPr id="251" name="Shape 251"/>
          <p:cNvSpPr/>
          <p:nvPr/>
        </p:nvSpPr>
        <p:spPr>
          <a:xfrm>
            <a:off x="8079643" y="2702000"/>
            <a:ext cx="2979287" cy="2498497"/>
          </a:xfrm>
          <a:custGeom>
            <a:avLst/>
            <a:gdLst/>
            <a:ahLst/>
            <a:cxnLst>
              <a:cxn ang="0">
                <a:pos x="wd2" y="hd2"/>
              </a:cxn>
              <a:cxn ang="5400000">
                <a:pos x="wd2" y="hd2"/>
              </a:cxn>
              <a:cxn ang="10800000">
                <a:pos x="wd2" y="hd2"/>
              </a:cxn>
              <a:cxn ang="16200000">
                <a:pos x="wd2" y="hd2"/>
              </a:cxn>
            </a:cxnLst>
            <a:rect l="0" t="0" r="r" b="b"/>
            <a:pathLst>
              <a:path w="20373" h="21600" fill="norm" stroke="1" extrusionOk="0">
                <a:moveTo>
                  <a:pt x="0" y="0"/>
                </a:moveTo>
                <a:cubicBezTo>
                  <a:pt x="14870" y="283"/>
                  <a:pt x="21600" y="7483"/>
                  <a:pt x="20189" y="21600"/>
                </a:cubicBezTo>
              </a:path>
            </a:pathLst>
          </a:custGeom>
          <a:ln w="25400">
            <a:solidFill>
              <a:srgbClr val="000000"/>
            </a:solidFill>
            <a:miter lim="400000"/>
            <a:tailEnd type="triangle"/>
          </a:ln>
        </p:spPr>
        <p:txBody>
          <a:bodyPr/>
          <a:lstStyle/>
          <a:p>
            <a:pPr/>
          </a:p>
        </p:txBody>
      </p:sp>
      <p:sp>
        <p:nvSpPr>
          <p:cNvPr id="252" name="Shape 252"/>
          <p:cNvSpPr/>
          <p:nvPr/>
        </p:nvSpPr>
        <p:spPr>
          <a:xfrm>
            <a:off x="8732283" y="5211470"/>
            <a:ext cx="2296030" cy="1237709"/>
          </a:xfrm>
          <a:custGeom>
            <a:avLst/>
            <a:gdLst/>
            <a:ahLst/>
            <a:cxnLst>
              <a:cxn ang="0">
                <a:pos x="wd2" y="hd2"/>
              </a:cxn>
              <a:cxn ang="5400000">
                <a:pos x="wd2" y="hd2"/>
              </a:cxn>
              <a:cxn ang="10800000">
                <a:pos x="wd2" y="hd2"/>
              </a:cxn>
              <a:cxn ang="16200000">
                <a:pos x="wd2" y="hd2"/>
              </a:cxn>
            </a:cxnLst>
            <a:rect l="0" t="0" r="r" b="b"/>
            <a:pathLst>
              <a:path w="21600" h="16241" fill="norm" stroke="1" extrusionOk="0">
                <a:moveTo>
                  <a:pt x="21600" y="0"/>
                </a:moveTo>
                <a:cubicBezTo>
                  <a:pt x="14603" y="20564"/>
                  <a:pt x="7403" y="21600"/>
                  <a:pt x="0" y="3108"/>
                </a:cubicBezTo>
              </a:path>
            </a:pathLst>
          </a:custGeom>
          <a:ln w="25400">
            <a:solidFill>
              <a:srgbClr val="000000"/>
            </a:solidFill>
            <a:miter lim="400000"/>
            <a:tailEnd type="triangle"/>
          </a:ln>
        </p:spPr>
        <p:txBody>
          <a:bodyPr/>
          <a:lstStyle/>
          <a:p>
            <a:pPr/>
          </a:p>
        </p:txBody>
      </p:sp>
      <p:sp>
        <p:nvSpPr>
          <p:cNvPr id="243" name="Shape 243"/>
          <p:cNvSpPr/>
          <p:nvPr/>
        </p:nvSpPr>
        <p:spPr>
          <a:xfrm>
            <a:off x="7425711" y="4686299"/>
            <a:ext cx="2220977"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pPr>
            <a:r>
              <a:t>Daily standup &amp;</a:t>
            </a:r>
          </a:p>
          <a:p>
            <a:pPr>
              <a:defRPr sz="2200"/>
            </a:pPr>
            <a:r>
              <a:t>Work on backlog</a:t>
            </a:r>
          </a:p>
        </p:txBody>
      </p:sp>
      <p:sp>
        <p:nvSpPr>
          <p:cNvPr id="253" name="Shape 253"/>
          <p:cNvSpPr/>
          <p:nvPr/>
        </p:nvSpPr>
        <p:spPr>
          <a:xfrm>
            <a:off x="8694969" y="3842269"/>
            <a:ext cx="2270784" cy="1267977"/>
          </a:xfrm>
          <a:custGeom>
            <a:avLst/>
            <a:gdLst/>
            <a:ahLst/>
            <a:cxnLst>
              <a:cxn ang="0">
                <a:pos x="wd2" y="hd2"/>
              </a:cxn>
              <a:cxn ang="5400000">
                <a:pos x="wd2" y="hd2"/>
              </a:cxn>
              <a:cxn ang="10800000">
                <a:pos x="wd2" y="hd2"/>
              </a:cxn>
              <a:cxn ang="16200000">
                <a:pos x="wd2" y="hd2"/>
              </a:cxn>
            </a:cxnLst>
            <a:rect l="0" t="0" r="r" b="b"/>
            <a:pathLst>
              <a:path w="21600" h="16338" fill="norm" stroke="1" extrusionOk="0">
                <a:moveTo>
                  <a:pt x="0" y="10875"/>
                </a:moveTo>
                <a:cubicBezTo>
                  <a:pt x="5618" y="-5262"/>
                  <a:pt x="12818" y="-3441"/>
                  <a:pt x="21600" y="16338"/>
                </a:cubicBezTo>
              </a:path>
            </a:pathLst>
          </a:custGeom>
          <a:ln w="25400">
            <a:solidFill>
              <a:srgbClr val="000000"/>
            </a:solidFill>
            <a:miter lim="400000"/>
            <a:tailEnd type="triangle"/>
          </a:ln>
        </p:spPr>
        <p:txBody>
          <a:bodyPr/>
          <a:lstStyle/>
          <a:p>
            <a:pPr/>
          </a:p>
        </p:txBody>
      </p:sp>
      <p:sp>
        <p:nvSpPr>
          <p:cNvPr id="254" name="Shape 254"/>
          <p:cNvSpPr/>
          <p:nvPr/>
        </p:nvSpPr>
        <p:spPr>
          <a:xfrm>
            <a:off x="8757475" y="5178110"/>
            <a:ext cx="2273117" cy="2899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387" y="9971"/>
                  <a:pt x="11187" y="17171"/>
                  <a:pt x="0" y="21600"/>
                </a:cubicBezTo>
              </a:path>
            </a:pathLst>
          </a:custGeom>
          <a:ln w="25400">
            <a:solidFill>
              <a:srgbClr val="000000"/>
            </a:solidFill>
            <a:miter lim="400000"/>
            <a:tailEnd type="triangle"/>
          </a:ln>
        </p:spPr>
        <p:txBody>
          <a:bodyPr/>
          <a:lstStyle/>
          <a:p>
            <a:pPr/>
          </a:p>
        </p:txBody>
      </p:sp>
      <p:sp>
        <p:nvSpPr>
          <p:cNvPr id="246" name="Shape 246"/>
          <p:cNvSpPr/>
          <p:nvPr/>
        </p:nvSpPr>
        <p:spPr>
          <a:xfrm>
            <a:off x="7141130" y="8077199"/>
            <a:ext cx="2256740"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Sprint completed</a:t>
            </a:r>
          </a:p>
        </p:txBody>
      </p:sp>
      <p:cxnSp>
        <p:nvCxnSpPr>
          <p:cNvPr id="247" name="Connector 247"/>
          <p:cNvCxnSpPr>
            <a:stCxn id="246" idx="0"/>
            <a:endCxn id="248" idx="0"/>
          </p:cNvCxnSpPr>
          <p:nvPr/>
        </p:nvCxnSpPr>
        <p:spPr>
          <a:xfrm flipH="1" flipV="1">
            <a:off x="4992899" y="7442199"/>
            <a:ext cx="3276601" cy="850901"/>
          </a:xfrm>
          <a:prstGeom prst="straightConnector1">
            <a:avLst/>
          </a:prstGeom>
          <a:ln w="25400">
            <a:solidFill>
              <a:srgbClr val="000000"/>
            </a:solidFill>
            <a:miter lim="400000"/>
            <a:tailEnd type="triangle"/>
          </a:ln>
        </p:spPr>
      </p:cxnSp>
      <p:sp>
        <p:nvSpPr>
          <p:cNvPr id="248" name="Shape 248"/>
          <p:cNvSpPr/>
          <p:nvPr/>
        </p:nvSpPr>
        <p:spPr>
          <a:xfrm>
            <a:off x="2562386" y="7061199"/>
            <a:ext cx="4861027"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pPr>
            <a:r>
              <a:t>Sprint review,</a:t>
            </a:r>
          </a:p>
          <a:p>
            <a:pPr>
              <a:defRPr sz="2200"/>
            </a:pPr>
            <a:r>
              <a:t>Present achievements to stockholders</a:t>
            </a:r>
          </a:p>
        </p:txBody>
      </p:sp>
      <p:cxnSp>
        <p:nvCxnSpPr>
          <p:cNvPr id="249" name="Connector 249"/>
          <p:cNvCxnSpPr>
            <a:stCxn id="248" idx="0"/>
            <a:endCxn id="250" idx="0"/>
          </p:cNvCxnSpPr>
          <p:nvPr/>
        </p:nvCxnSpPr>
        <p:spPr>
          <a:xfrm flipH="1" flipV="1">
            <a:off x="3532399" y="4952999"/>
            <a:ext cx="1460501" cy="2489201"/>
          </a:xfrm>
          <a:prstGeom prst="straightConnector1">
            <a:avLst/>
          </a:prstGeom>
          <a:ln w="25400">
            <a:solidFill>
              <a:srgbClr val="000000"/>
            </a:solidFill>
            <a:miter lim="400000"/>
            <a:tailEnd type="triangle"/>
          </a:ln>
        </p:spPr>
      </p:cxnSp>
      <p:sp>
        <p:nvSpPr>
          <p:cNvPr id="250" name="Shape 250"/>
          <p:cNvSpPr/>
          <p:nvPr/>
        </p:nvSpPr>
        <p:spPr>
          <a:xfrm>
            <a:off x="2615954" y="4737099"/>
            <a:ext cx="1832891"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Retrospective</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SCRUM ROLES</a:t>
            </a:r>
          </a:p>
        </p:txBody>
      </p:sp>
      <p:grpSp>
        <p:nvGrpSpPr>
          <p:cNvPr id="265" name="Group 265"/>
          <p:cNvGrpSpPr/>
          <p:nvPr/>
        </p:nvGrpSpPr>
        <p:grpSpPr>
          <a:xfrm>
            <a:off x="1729125" y="3269300"/>
            <a:ext cx="2684983" cy="2823494"/>
            <a:chOff x="0" y="0"/>
            <a:chExt cx="2684982" cy="2823493"/>
          </a:xfrm>
        </p:grpSpPr>
        <p:grpSp>
          <p:nvGrpSpPr>
            <p:cNvPr id="263" name="Group 263"/>
            <p:cNvGrpSpPr/>
            <p:nvPr/>
          </p:nvGrpSpPr>
          <p:grpSpPr>
            <a:xfrm>
              <a:off x="0" y="0"/>
              <a:ext cx="2684983" cy="1929834"/>
              <a:chOff x="0" y="0"/>
              <a:chExt cx="2684982" cy="1929833"/>
            </a:xfrm>
          </p:grpSpPr>
          <p:pic>
            <p:nvPicPr>
              <p:cNvPr id="257" name="gentleman.png"/>
              <p:cNvPicPr>
                <a:picLocks noChangeAspect="1"/>
              </p:cNvPicPr>
              <p:nvPr/>
            </p:nvPicPr>
            <p:blipFill>
              <a:blip r:embed="rId2">
                <a:extLst/>
              </a:blip>
              <a:stretch>
                <a:fillRect/>
              </a:stretch>
            </p:blipFill>
            <p:spPr>
              <a:xfrm>
                <a:off x="0" y="0"/>
                <a:ext cx="1133720" cy="1133720"/>
              </a:xfrm>
              <a:prstGeom prst="rect">
                <a:avLst/>
              </a:prstGeom>
              <a:ln w="12700" cap="flat">
                <a:noFill/>
                <a:miter lim="400000"/>
              </a:ln>
              <a:effectLst/>
            </p:spPr>
          </p:pic>
          <p:pic>
            <p:nvPicPr>
              <p:cNvPr id="258" name="soldier-1.png"/>
              <p:cNvPicPr>
                <a:picLocks noChangeAspect="1"/>
              </p:cNvPicPr>
              <p:nvPr/>
            </p:nvPicPr>
            <p:blipFill>
              <a:blip r:embed="rId3">
                <a:extLst/>
              </a:blip>
              <a:stretch>
                <a:fillRect/>
              </a:stretch>
            </p:blipFill>
            <p:spPr>
              <a:xfrm>
                <a:off x="1551262" y="0"/>
                <a:ext cx="1133721" cy="1133720"/>
              </a:xfrm>
              <a:prstGeom prst="rect">
                <a:avLst/>
              </a:prstGeom>
              <a:ln w="12700" cap="flat">
                <a:noFill/>
                <a:miter lim="400000"/>
              </a:ln>
              <a:effectLst/>
            </p:spPr>
          </p:pic>
          <p:pic>
            <p:nvPicPr>
              <p:cNvPr id="259" name="showman.png"/>
              <p:cNvPicPr>
                <a:picLocks noChangeAspect="1"/>
              </p:cNvPicPr>
              <p:nvPr/>
            </p:nvPicPr>
            <p:blipFill>
              <a:blip r:embed="rId4">
                <a:extLst/>
              </a:blip>
              <a:stretch>
                <a:fillRect/>
              </a:stretch>
            </p:blipFill>
            <p:spPr>
              <a:xfrm>
                <a:off x="755444" y="0"/>
                <a:ext cx="1133721" cy="1133720"/>
              </a:xfrm>
              <a:prstGeom prst="rect">
                <a:avLst/>
              </a:prstGeom>
              <a:ln w="12700" cap="flat">
                <a:noFill/>
                <a:miter lim="400000"/>
              </a:ln>
              <a:effectLst/>
            </p:spPr>
          </p:pic>
          <p:pic>
            <p:nvPicPr>
              <p:cNvPr id="260" name="manager.png"/>
              <p:cNvPicPr>
                <a:picLocks noChangeAspect="1"/>
              </p:cNvPicPr>
              <p:nvPr/>
            </p:nvPicPr>
            <p:blipFill>
              <a:blip r:embed="rId5">
                <a:extLst/>
              </a:blip>
              <a:stretch>
                <a:fillRect/>
              </a:stretch>
            </p:blipFill>
            <p:spPr>
              <a:xfrm>
                <a:off x="340484" y="385250"/>
                <a:ext cx="1133721" cy="1133721"/>
              </a:xfrm>
              <a:prstGeom prst="rect">
                <a:avLst/>
              </a:prstGeom>
              <a:ln w="12700" cap="flat">
                <a:noFill/>
                <a:miter lim="400000"/>
              </a:ln>
              <a:effectLst/>
            </p:spPr>
          </p:pic>
          <p:pic>
            <p:nvPicPr>
              <p:cNvPr id="261" name="journalist.png"/>
              <p:cNvPicPr>
                <a:picLocks noChangeAspect="1"/>
              </p:cNvPicPr>
              <p:nvPr/>
            </p:nvPicPr>
            <p:blipFill>
              <a:blip r:embed="rId6">
                <a:extLst/>
              </a:blip>
              <a:stretch>
                <a:fillRect/>
              </a:stretch>
            </p:blipFill>
            <p:spPr>
              <a:xfrm>
                <a:off x="1252996" y="385250"/>
                <a:ext cx="1133721" cy="1133721"/>
              </a:xfrm>
              <a:prstGeom prst="rect">
                <a:avLst/>
              </a:prstGeom>
              <a:ln w="12700" cap="flat">
                <a:noFill/>
                <a:miter lim="400000"/>
              </a:ln>
              <a:effectLst/>
            </p:spPr>
          </p:pic>
          <p:pic>
            <p:nvPicPr>
              <p:cNvPr id="262" name="cashier.png"/>
              <p:cNvPicPr>
                <a:picLocks noChangeAspect="1"/>
              </p:cNvPicPr>
              <p:nvPr/>
            </p:nvPicPr>
            <p:blipFill>
              <a:blip r:embed="rId7">
                <a:extLst/>
              </a:blip>
              <a:stretch>
                <a:fillRect/>
              </a:stretch>
            </p:blipFill>
            <p:spPr>
              <a:xfrm>
                <a:off x="755444" y="796113"/>
                <a:ext cx="1133721" cy="1133721"/>
              </a:xfrm>
              <a:prstGeom prst="rect">
                <a:avLst/>
              </a:prstGeom>
              <a:ln w="12700" cap="flat">
                <a:noFill/>
                <a:miter lim="400000"/>
              </a:ln>
              <a:effectLst/>
            </p:spPr>
          </p:pic>
        </p:grpSp>
        <p:sp>
          <p:nvSpPr>
            <p:cNvPr id="264" name="Shape 264"/>
            <p:cNvSpPr/>
            <p:nvPr/>
          </p:nvSpPr>
          <p:spPr>
            <a:xfrm>
              <a:off x="204581" y="1906879"/>
              <a:ext cx="2275821" cy="916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000"/>
              </a:pPr>
              <a:r>
                <a:t>Development </a:t>
              </a:r>
            </a:p>
            <a:p>
              <a:pPr>
                <a:defRPr sz="2000"/>
              </a:pPr>
              <a:r>
                <a:t>Team</a:t>
              </a:r>
            </a:p>
          </p:txBody>
        </p:sp>
      </p:grpSp>
      <p:grpSp>
        <p:nvGrpSpPr>
          <p:cNvPr id="268" name="Group 268"/>
          <p:cNvGrpSpPr/>
          <p:nvPr/>
        </p:nvGrpSpPr>
        <p:grpSpPr>
          <a:xfrm>
            <a:off x="9442686" y="3151686"/>
            <a:ext cx="1524001" cy="2179887"/>
            <a:chOff x="0" y="0"/>
            <a:chExt cx="1524000" cy="2179885"/>
          </a:xfrm>
        </p:grpSpPr>
        <p:pic>
          <p:nvPicPr>
            <p:cNvPr id="266" name="writer.png"/>
            <p:cNvPicPr>
              <a:picLocks noChangeAspect="1"/>
            </p:cNvPicPr>
            <p:nvPr/>
          </p:nvPicPr>
          <p:blipFill>
            <a:blip r:embed="rId8">
              <a:extLst/>
            </a:blip>
            <a:stretch>
              <a:fillRect/>
            </a:stretch>
          </p:blipFill>
          <p:spPr>
            <a:xfrm>
              <a:off x="0" y="0"/>
              <a:ext cx="1524000" cy="1524000"/>
            </a:xfrm>
            <a:prstGeom prst="rect">
              <a:avLst/>
            </a:prstGeom>
            <a:ln w="12700" cap="flat">
              <a:noFill/>
              <a:miter lim="400000"/>
            </a:ln>
            <a:effectLst/>
          </p:spPr>
        </p:pic>
        <p:sp>
          <p:nvSpPr>
            <p:cNvPr id="267" name="Shape 267"/>
            <p:cNvSpPr/>
            <p:nvPr/>
          </p:nvSpPr>
          <p:spPr>
            <a:xfrm>
              <a:off x="27305" y="1468685"/>
              <a:ext cx="146939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Business </a:t>
              </a:r>
            </a:p>
            <a:p>
              <a:pPr>
                <a:defRPr sz="2000"/>
              </a:pPr>
              <a:r>
                <a:t>Stakeholder</a:t>
              </a:r>
            </a:p>
          </p:txBody>
        </p:sp>
      </p:grpSp>
      <p:grpSp>
        <p:nvGrpSpPr>
          <p:cNvPr id="271" name="Group 271"/>
          <p:cNvGrpSpPr/>
          <p:nvPr/>
        </p:nvGrpSpPr>
        <p:grpSpPr>
          <a:xfrm>
            <a:off x="5845624" y="4366240"/>
            <a:ext cx="1817625" cy="1888283"/>
            <a:chOff x="0" y="0"/>
            <a:chExt cx="1817623" cy="1888281"/>
          </a:xfrm>
        </p:grpSpPr>
        <p:pic>
          <p:nvPicPr>
            <p:cNvPr id="269" name="waiter.png"/>
            <p:cNvPicPr>
              <a:picLocks noChangeAspect="1"/>
            </p:cNvPicPr>
            <p:nvPr/>
          </p:nvPicPr>
          <p:blipFill>
            <a:blip r:embed="rId9">
              <a:extLst/>
            </a:blip>
            <a:stretch>
              <a:fillRect/>
            </a:stretch>
          </p:blipFill>
          <p:spPr>
            <a:xfrm>
              <a:off x="146812" y="0"/>
              <a:ext cx="1524001" cy="1524000"/>
            </a:xfrm>
            <a:prstGeom prst="rect">
              <a:avLst/>
            </a:prstGeom>
            <a:ln w="12700" cap="flat">
              <a:noFill/>
              <a:miter lim="400000"/>
            </a:ln>
            <a:effectLst/>
          </p:spPr>
        </p:pic>
        <p:sp>
          <p:nvSpPr>
            <p:cNvPr id="270" name="Shape 270"/>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grpSp>
        <p:nvGrpSpPr>
          <p:cNvPr id="274" name="Group 274"/>
          <p:cNvGrpSpPr/>
          <p:nvPr/>
        </p:nvGrpSpPr>
        <p:grpSpPr>
          <a:xfrm>
            <a:off x="2224145" y="6982430"/>
            <a:ext cx="1694943" cy="1502942"/>
            <a:chOff x="0" y="0"/>
            <a:chExt cx="1694942" cy="1502940"/>
          </a:xfrm>
        </p:grpSpPr>
        <p:pic>
          <p:nvPicPr>
            <p:cNvPr id="272" name="captain.png"/>
            <p:cNvPicPr>
              <a:picLocks noChangeAspect="1"/>
            </p:cNvPicPr>
            <p:nvPr/>
          </p:nvPicPr>
          <p:blipFill>
            <a:blip r:embed="rId10">
              <a:extLst/>
            </a:blip>
            <a:stretch>
              <a:fillRect/>
            </a:stretch>
          </p:blipFill>
          <p:spPr>
            <a:xfrm>
              <a:off x="339470" y="0"/>
              <a:ext cx="1016001" cy="1016000"/>
            </a:xfrm>
            <a:prstGeom prst="rect">
              <a:avLst/>
            </a:prstGeom>
            <a:ln w="12700" cap="flat">
              <a:noFill/>
              <a:miter lim="400000"/>
            </a:ln>
            <a:effectLst/>
          </p:spPr>
        </p:pic>
        <p:sp>
          <p:nvSpPr>
            <p:cNvPr id="273" name="Shape 273"/>
            <p:cNvSpPr/>
            <p:nvPr/>
          </p:nvSpPr>
          <p:spPr>
            <a:xfrm>
              <a:off x="-1" y="1096540"/>
              <a:ext cx="169494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Scrum Master</a:t>
              </a:r>
            </a:p>
          </p:txBody>
        </p:sp>
      </p:grpSp>
      <p:grpSp>
        <p:nvGrpSpPr>
          <p:cNvPr id="280" name="Group 280"/>
          <p:cNvGrpSpPr/>
          <p:nvPr/>
        </p:nvGrpSpPr>
        <p:grpSpPr>
          <a:xfrm>
            <a:off x="9332386" y="6479179"/>
            <a:ext cx="1744600" cy="2172808"/>
            <a:chOff x="0" y="0"/>
            <a:chExt cx="1744598" cy="2172806"/>
          </a:xfrm>
        </p:grpSpPr>
        <p:grpSp>
          <p:nvGrpSpPr>
            <p:cNvPr id="278" name="Group 278"/>
            <p:cNvGrpSpPr/>
            <p:nvPr/>
          </p:nvGrpSpPr>
          <p:grpSpPr>
            <a:xfrm>
              <a:off x="93858" y="0"/>
              <a:ext cx="1556883" cy="1433339"/>
              <a:chOff x="0" y="0"/>
              <a:chExt cx="1556882" cy="1433338"/>
            </a:xfrm>
          </p:grpSpPr>
          <p:pic>
            <p:nvPicPr>
              <p:cNvPr id="275" name="cooker.png"/>
              <p:cNvPicPr>
                <a:picLocks noChangeAspect="1"/>
              </p:cNvPicPr>
              <p:nvPr/>
            </p:nvPicPr>
            <p:blipFill>
              <a:blip r:embed="rId11">
                <a:extLst/>
              </a:blip>
              <a:stretch>
                <a:fillRect/>
              </a:stretch>
            </p:blipFill>
            <p:spPr>
              <a:xfrm>
                <a:off x="540882" y="0"/>
                <a:ext cx="1016001" cy="1016000"/>
              </a:xfrm>
              <a:prstGeom prst="rect">
                <a:avLst/>
              </a:prstGeom>
              <a:ln w="12700" cap="flat">
                <a:noFill/>
                <a:miter lim="400000"/>
              </a:ln>
              <a:effectLst/>
            </p:spPr>
          </p:pic>
          <p:pic>
            <p:nvPicPr>
              <p:cNvPr id="276" name="croupier-1.png"/>
              <p:cNvPicPr>
                <a:picLocks noChangeAspect="1"/>
              </p:cNvPicPr>
              <p:nvPr/>
            </p:nvPicPr>
            <p:blipFill>
              <a:blip r:embed="rId12">
                <a:extLst/>
              </a:blip>
              <a:stretch>
                <a:fillRect/>
              </a:stretch>
            </p:blipFill>
            <p:spPr>
              <a:xfrm>
                <a:off x="0" y="0"/>
                <a:ext cx="1016000" cy="1016000"/>
              </a:xfrm>
              <a:prstGeom prst="rect">
                <a:avLst/>
              </a:prstGeom>
              <a:ln w="12700" cap="flat">
                <a:noFill/>
                <a:miter lim="400000"/>
              </a:ln>
              <a:effectLst/>
            </p:spPr>
          </p:pic>
          <p:pic>
            <p:nvPicPr>
              <p:cNvPr id="277" name="courier.png"/>
              <p:cNvPicPr>
                <a:picLocks noChangeAspect="1"/>
              </p:cNvPicPr>
              <p:nvPr/>
            </p:nvPicPr>
            <p:blipFill>
              <a:blip r:embed="rId13">
                <a:extLst/>
              </a:blip>
              <a:stretch>
                <a:fillRect/>
              </a:stretch>
            </p:blipFill>
            <p:spPr>
              <a:xfrm>
                <a:off x="276956" y="417338"/>
                <a:ext cx="1016001" cy="1016001"/>
              </a:xfrm>
              <a:prstGeom prst="rect">
                <a:avLst/>
              </a:prstGeom>
              <a:ln w="12700" cap="flat">
                <a:noFill/>
                <a:miter lim="400000"/>
              </a:ln>
              <a:effectLst/>
            </p:spPr>
          </p:pic>
        </p:grpSp>
        <p:sp>
          <p:nvSpPr>
            <p:cNvPr id="279" name="Shape 279"/>
            <p:cNvSpPr/>
            <p:nvPr/>
          </p:nvSpPr>
          <p:spPr>
            <a:xfrm>
              <a:off x="-1" y="1410806"/>
              <a:ext cx="1744600"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200"/>
              </a:pPr>
              <a:r>
                <a:t>Other</a:t>
              </a:r>
            </a:p>
            <a:p>
              <a:pPr>
                <a:defRPr sz="2200"/>
              </a:pPr>
              <a:r>
                <a:t>Stakeholders</a:t>
              </a:r>
            </a:p>
          </p:txBody>
        </p:sp>
      </p:gr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r>
              <a:t>STAGE 1 Product Vision</a:t>
            </a:r>
          </a:p>
        </p:txBody>
      </p:sp>
      <p:sp>
        <p:nvSpPr>
          <p:cNvPr id="283" name="Shape 283"/>
          <p:cNvSpPr/>
          <p:nvPr>
            <p:ph type="body" idx="1"/>
          </p:nvPr>
        </p:nvSpPr>
        <p:spPr>
          <a:xfrm>
            <a:off x="952500" y="2603500"/>
            <a:ext cx="10944106" cy="6286500"/>
          </a:xfrm>
          <a:prstGeom prst="rect">
            <a:avLst/>
          </a:prstGeom>
        </p:spPr>
        <p:txBody>
          <a:bodyPr/>
          <a:lstStyle/>
          <a:p>
            <a:pPr/>
            <a:r>
              <a:t>What is are product?</a:t>
            </a:r>
          </a:p>
          <a:p>
            <a:pPr/>
            <a:r>
              <a:t>Who will use it?</a:t>
            </a:r>
          </a:p>
        </p:txBody>
      </p:sp>
      <p:grpSp>
        <p:nvGrpSpPr>
          <p:cNvPr id="286" name="Group 286"/>
          <p:cNvGrpSpPr/>
          <p:nvPr/>
        </p:nvGrpSpPr>
        <p:grpSpPr>
          <a:xfrm>
            <a:off x="10615463" y="7243514"/>
            <a:ext cx="1524001" cy="2179886"/>
            <a:chOff x="0" y="0"/>
            <a:chExt cx="1524000" cy="2179885"/>
          </a:xfrm>
        </p:grpSpPr>
        <p:pic>
          <p:nvPicPr>
            <p:cNvPr id="284" name="writer.png"/>
            <p:cNvPicPr>
              <a:picLocks noChangeAspect="1"/>
            </p:cNvPicPr>
            <p:nvPr/>
          </p:nvPicPr>
          <p:blipFill>
            <a:blip r:embed="rId2">
              <a:extLst/>
            </a:blip>
            <a:stretch>
              <a:fillRect/>
            </a:stretch>
          </p:blipFill>
          <p:spPr>
            <a:xfrm>
              <a:off x="0" y="0"/>
              <a:ext cx="1524000" cy="1524000"/>
            </a:xfrm>
            <a:prstGeom prst="rect">
              <a:avLst/>
            </a:prstGeom>
            <a:ln w="12700" cap="flat">
              <a:noFill/>
              <a:miter lim="400000"/>
            </a:ln>
            <a:effectLst/>
          </p:spPr>
        </p:pic>
        <p:sp>
          <p:nvSpPr>
            <p:cNvPr id="285" name="Shape 285"/>
            <p:cNvSpPr/>
            <p:nvPr/>
          </p:nvSpPr>
          <p:spPr>
            <a:xfrm>
              <a:off x="27305" y="1468685"/>
              <a:ext cx="146939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Business </a:t>
              </a:r>
            </a:p>
            <a:p>
              <a:pPr>
                <a:defRPr sz="2000"/>
              </a:pPr>
              <a:r>
                <a:t>Stakeholder</a:t>
              </a:r>
            </a:p>
          </p:txBody>
        </p:sp>
      </p:grpSp>
      <p:grpSp>
        <p:nvGrpSpPr>
          <p:cNvPr id="289" name="Group 289"/>
          <p:cNvGrpSpPr/>
          <p:nvPr/>
        </p:nvGrpSpPr>
        <p:grpSpPr>
          <a:xfrm>
            <a:off x="8699382" y="7255718"/>
            <a:ext cx="1817625" cy="1888283"/>
            <a:chOff x="0" y="0"/>
            <a:chExt cx="1817623" cy="1888281"/>
          </a:xfrm>
        </p:grpSpPr>
        <p:pic>
          <p:nvPicPr>
            <p:cNvPr id="287" name="waiter.png"/>
            <p:cNvPicPr>
              <a:picLocks noChangeAspect="1"/>
            </p:cNvPicPr>
            <p:nvPr/>
          </p:nvPicPr>
          <p:blipFill>
            <a:blip r:embed="rId3">
              <a:extLst/>
            </a:blip>
            <a:stretch>
              <a:fillRect/>
            </a:stretch>
          </p:blipFill>
          <p:spPr>
            <a:xfrm>
              <a:off x="146812" y="0"/>
              <a:ext cx="1524001" cy="1524000"/>
            </a:xfrm>
            <a:prstGeom prst="rect">
              <a:avLst/>
            </a:prstGeom>
            <a:ln w="12700" cap="flat">
              <a:noFill/>
              <a:miter lim="400000"/>
            </a:ln>
            <a:effectLst/>
          </p:spPr>
        </p:pic>
        <p:sp>
          <p:nvSpPr>
            <p:cNvPr id="288" name="Shape 288"/>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lvl1pPr defTabSz="496570">
              <a:defRPr sz="6800"/>
            </a:lvl1pPr>
          </a:lstStyle>
          <a:p>
            <a:pPr/>
            <a:r>
              <a:t>STAGE 2: Product Roadmap</a:t>
            </a:r>
          </a:p>
        </p:txBody>
      </p:sp>
      <p:sp>
        <p:nvSpPr>
          <p:cNvPr id="292" name="Shape 292"/>
          <p:cNvSpPr/>
          <p:nvPr>
            <p:ph type="body" idx="1"/>
          </p:nvPr>
        </p:nvSpPr>
        <p:spPr>
          <a:xfrm>
            <a:off x="939800" y="2584450"/>
            <a:ext cx="9739065" cy="6286500"/>
          </a:xfrm>
          <a:prstGeom prst="rect">
            <a:avLst/>
          </a:prstGeom>
        </p:spPr>
        <p:txBody>
          <a:bodyPr/>
          <a:lstStyle/>
          <a:p>
            <a:pPr/>
            <a:r>
              <a:t>Higher level view of the product requirements</a:t>
            </a:r>
          </a:p>
          <a:p>
            <a:pPr/>
            <a:r>
              <a:t>A loose time frame</a:t>
            </a:r>
          </a:p>
          <a:p>
            <a:pPr/>
            <a:r>
              <a:t>Create product backlog</a:t>
            </a:r>
          </a:p>
        </p:txBody>
      </p:sp>
      <p:grpSp>
        <p:nvGrpSpPr>
          <p:cNvPr id="295" name="Group 295"/>
          <p:cNvGrpSpPr/>
          <p:nvPr/>
        </p:nvGrpSpPr>
        <p:grpSpPr>
          <a:xfrm>
            <a:off x="10185282" y="7243018"/>
            <a:ext cx="1817625" cy="1888283"/>
            <a:chOff x="0" y="0"/>
            <a:chExt cx="1817623" cy="1888281"/>
          </a:xfrm>
        </p:grpSpPr>
        <p:pic>
          <p:nvPicPr>
            <p:cNvPr id="293" name="waiter.png"/>
            <p:cNvPicPr>
              <a:picLocks noChangeAspect="1"/>
            </p:cNvPicPr>
            <p:nvPr/>
          </p:nvPicPr>
          <p:blipFill>
            <a:blip r:embed="rId2">
              <a:extLst/>
            </a:blip>
            <a:stretch>
              <a:fillRect/>
            </a:stretch>
          </p:blipFill>
          <p:spPr>
            <a:xfrm>
              <a:off x="146812" y="0"/>
              <a:ext cx="1524001" cy="1524000"/>
            </a:xfrm>
            <a:prstGeom prst="rect">
              <a:avLst/>
            </a:prstGeom>
            <a:ln w="12700" cap="flat">
              <a:noFill/>
              <a:miter lim="400000"/>
            </a:ln>
            <a:effectLst/>
          </p:spPr>
        </p:pic>
        <p:sp>
          <p:nvSpPr>
            <p:cNvPr id="294" name="Shape 294"/>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pPr/>
            <a:r>
              <a:t>STAGE 3: Release plan</a:t>
            </a:r>
          </a:p>
        </p:txBody>
      </p:sp>
      <p:sp>
        <p:nvSpPr>
          <p:cNvPr id="298" name="Shape 298"/>
          <p:cNvSpPr/>
          <p:nvPr>
            <p:ph type="body" idx="1"/>
          </p:nvPr>
        </p:nvSpPr>
        <p:spPr>
          <a:xfrm>
            <a:off x="952500" y="2603500"/>
            <a:ext cx="10706100" cy="6286500"/>
          </a:xfrm>
          <a:prstGeom prst="rect">
            <a:avLst/>
          </a:prstGeom>
        </p:spPr>
        <p:txBody>
          <a:bodyPr/>
          <a:lstStyle/>
          <a:p>
            <a:pPr/>
            <a:r>
              <a:t>A high level plan of feature releases</a:t>
            </a:r>
          </a:p>
          <a:p>
            <a:pPr/>
            <a:r>
              <a:t>Agile projects normally release often</a:t>
            </a:r>
          </a:p>
        </p:txBody>
      </p:sp>
      <p:grpSp>
        <p:nvGrpSpPr>
          <p:cNvPr id="301" name="Group 301"/>
          <p:cNvGrpSpPr/>
          <p:nvPr/>
        </p:nvGrpSpPr>
        <p:grpSpPr>
          <a:xfrm>
            <a:off x="9943982" y="7039818"/>
            <a:ext cx="1817625" cy="1888283"/>
            <a:chOff x="0" y="0"/>
            <a:chExt cx="1817623" cy="1888281"/>
          </a:xfrm>
        </p:grpSpPr>
        <p:pic>
          <p:nvPicPr>
            <p:cNvPr id="299" name="waiter.png"/>
            <p:cNvPicPr>
              <a:picLocks noChangeAspect="1"/>
            </p:cNvPicPr>
            <p:nvPr/>
          </p:nvPicPr>
          <p:blipFill>
            <a:blip r:embed="rId2">
              <a:extLst/>
            </a:blip>
            <a:stretch>
              <a:fillRect/>
            </a:stretch>
          </p:blipFill>
          <p:spPr>
            <a:xfrm>
              <a:off x="146812" y="0"/>
              <a:ext cx="1524001" cy="1524000"/>
            </a:xfrm>
            <a:prstGeom prst="rect">
              <a:avLst/>
            </a:prstGeom>
            <a:ln w="12700" cap="flat">
              <a:noFill/>
              <a:miter lim="400000"/>
            </a:ln>
            <a:effectLst/>
          </p:spPr>
        </p:pic>
        <p:sp>
          <p:nvSpPr>
            <p:cNvPr id="300" name="Shape 300"/>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554990">
              <a:defRPr sz="7600"/>
            </a:lvl1pPr>
          </a:lstStyle>
          <a:p>
            <a:pPr/>
            <a:r>
              <a:t>STAGE 4: Sprint planning</a:t>
            </a:r>
          </a:p>
        </p:txBody>
      </p:sp>
      <p:sp>
        <p:nvSpPr>
          <p:cNvPr id="304" name="Shape 304"/>
          <p:cNvSpPr/>
          <p:nvPr>
            <p:ph type="body" idx="1"/>
          </p:nvPr>
        </p:nvSpPr>
        <p:spPr>
          <a:xfrm>
            <a:off x="495300" y="2095500"/>
            <a:ext cx="11099800" cy="6286500"/>
          </a:xfrm>
          <a:prstGeom prst="rect">
            <a:avLst/>
          </a:prstGeom>
        </p:spPr>
        <p:txBody>
          <a:bodyPr/>
          <a:lstStyle/>
          <a:p>
            <a:pPr/>
            <a:r>
              <a:t>Plan what should be developed from the product backlog in the coming sprint.</a:t>
            </a:r>
          </a:p>
        </p:txBody>
      </p:sp>
      <p:grpSp>
        <p:nvGrpSpPr>
          <p:cNvPr id="307" name="Group 307"/>
          <p:cNvGrpSpPr/>
          <p:nvPr/>
        </p:nvGrpSpPr>
        <p:grpSpPr>
          <a:xfrm>
            <a:off x="9943982" y="7039818"/>
            <a:ext cx="1817625" cy="1888283"/>
            <a:chOff x="0" y="0"/>
            <a:chExt cx="1817623" cy="1888281"/>
          </a:xfrm>
        </p:grpSpPr>
        <p:pic>
          <p:nvPicPr>
            <p:cNvPr id="305" name="waiter.png"/>
            <p:cNvPicPr>
              <a:picLocks noChangeAspect="1"/>
            </p:cNvPicPr>
            <p:nvPr/>
          </p:nvPicPr>
          <p:blipFill>
            <a:blip r:embed="rId2">
              <a:extLst/>
            </a:blip>
            <a:stretch>
              <a:fillRect/>
            </a:stretch>
          </p:blipFill>
          <p:spPr>
            <a:xfrm>
              <a:off x="146812" y="0"/>
              <a:ext cx="1524001" cy="1524000"/>
            </a:xfrm>
            <a:prstGeom prst="rect">
              <a:avLst/>
            </a:prstGeom>
            <a:ln w="12700" cap="flat">
              <a:noFill/>
              <a:miter lim="400000"/>
            </a:ln>
            <a:effectLst/>
          </p:spPr>
        </p:pic>
        <p:sp>
          <p:nvSpPr>
            <p:cNvPr id="306" name="Shape 306"/>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grpSp>
        <p:nvGrpSpPr>
          <p:cNvPr id="316" name="Group 316"/>
          <p:cNvGrpSpPr/>
          <p:nvPr/>
        </p:nvGrpSpPr>
        <p:grpSpPr>
          <a:xfrm>
            <a:off x="7486749" y="7029453"/>
            <a:ext cx="2083277" cy="2190747"/>
            <a:chOff x="0" y="0"/>
            <a:chExt cx="2083276" cy="2190746"/>
          </a:xfrm>
        </p:grpSpPr>
        <p:grpSp>
          <p:nvGrpSpPr>
            <p:cNvPr id="314" name="Group 314"/>
            <p:cNvGrpSpPr/>
            <p:nvPr/>
          </p:nvGrpSpPr>
          <p:grpSpPr>
            <a:xfrm>
              <a:off x="0" y="0"/>
              <a:ext cx="2083277" cy="1497357"/>
              <a:chOff x="0" y="0"/>
              <a:chExt cx="2083276" cy="1497356"/>
            </a:xfrm>
          </p:grpSpPr>
          <p:pic>
            <p:nvPicPr>
              <p:cNvPr id="308" name="gentleman.png"/>
              <p:cNvPicPr>
                <a:picLocks noChangeAspect="1"/>
              </p:cNvPicPr>
              <p:nvPr/>
            </p:nvPicPr>
            <p:blipFill>
              <a:blip r:embed="rId3">
                <a:extLst/>
              </a:blip>
              <a:stretch>
                <a:fillRect/>
              </a:stretch>
            </p:blipFill>
            <p:spPr>
              <a:xfrm>
                <a:off x="0" y="0"/>
                <a:ext cx="879653" cy="879653"/>
              </a:xfrm>
              <a:prstGeom prst="rect">
                <a:avLst/>
              </a:prstGeom>
              <a:ln w="12700" cap="flat">
                <a:noFill/>
                <a:miter lim="400000"/>
              </a:ln>
              <a:effectLst/>
            </p:spPr>
          </p:pic>
          <p:pic>
            <p:nvPicPr>
              <p:cNvPr id="309" name="soldier-1.png"/>
              <p:cNvPicPr>
                <a:picLocks noChangeAspect="1"/>
              </p:cNvPicPr>
              <p:nvPr/>
            </p:nvPicPr>
            <p:blipFill>
              <a:blip r:embed="rId4">
                <a:extLst/>
              </a:blip>
              <a:stretch>
                <a:fillRect/>
              </a:stretch>
            </p:blipFill>
            <p:spPr>
              <a:xfrm>
                <a:off x="1203623" y="0"/>
                <a:ext cx="879654" cy="879653"/>
              </a:xfrm>
              <a:prstGeom prst="rect">
                <a:avLst/>
              </a:prstGeom>
              <a:ln w="12700" cap="flat">
                <a:noFill/>
                <a:miter lim="400000"/>
              </a:ln>
              <a:effectLst/>
            </p:spPr>
          </p:pic>
          <p:pic>
            <p:nvPicPr>
              <p:cNvPr id="310" name="showman.png"/>
              <p:cNvPicPr>
                <a:picLocks noChangeAspect="1"/>
              </p:cNvPicPr>
              <p:nvPr/>
            </p:nvPicPr>
            <p:blipFill>
              <a:blip r:embed="rId5">
                <a:extLst/>
              </a:blip>
              <a:stretch>
                <a:fillRect/>
              </a:stretch>
            </p:blipFill>
            <p:spPr>
              <a:xfrm>
                <a:off x="586148" y="0"/>
                <a:ext cx="879654" cy="879653"/>
              </a:xfrm>
              <a:prstGeom prst="rect">
                <a:avLst/>
              </a:prstGeom>
              <a:ln w="12700" cap="flat">
                <a:noFill/>
                <a:miter lim="400000"/>
              </a:ln>
              <a:effectLst/>
            </p:spPr>
          </p:pic>
          <p:pic>
            <p:nvPicPr>
              <p:cNvPr id="311" name="manager.png"/>
              <p:cNvPicPr>
                <a:picLocks noChangeAspect="1"/>
              </p:cNvPicPr>
              <p:nvPr/>
            </p:nvPicPr>
            <p:blipFill>
              <a:blip r:embed="rId6">
                <a:extLst/>
              </a:blip>
              <a:stretch>
                <a:fillRect/>
              </a:stretch>
            </p:blipFill>
            <p:spPr>
              <a:xfrm>
                <a:off x="264182" y="298915"/>
                <a:ext cx="879653" cy="879654"/>
              </a:xfrm>
              <a:prstGeom prst="rect">
                <a:avLst/>
              </a:prstGeom>
              <a:ln w="12700" cap="flat">
                <a:noFill/>
                <a:miter lim="400000"/>
              </a:ln>
              <a:effectLst/>
            </p:spPr>
          </p:pic>
          <p:pic>
            <p:nvPicPr>
              <p:cNvPr id="312" name="journalist.png"/>
              <p:cNvPicPr>
                <a:picLocks noChangeAspect="1"/>
              </p:cNvPicPr>
              <p:nvPr/>
            </p:nvPicPr>
            <p:blipFill>
              <a:blip r:embed="rId7">
                <a:extLst/>
              </a:blip>
              <a:stretch>
                <a:fillRect/>
              </a:stretch>
            </p:blipFill>
            <p:spPr>
              <a:xfrm>
                <a:off x="972199" y="298915"/>
                <a:ext cx="879654" cy="879654"/>
              </a:xfrm>
              <a:prstGeom prst="rect">
                <a:avLst/>
              </a:prstGeom>
              <a:ln w="12700" cap="flat">
                <a:noFill/>
                <a:miter lim="400000"/>
              </a:ln>
              <a:effectLst/>
            </p:spPr>
          </p:pic>
          <p:pic>
            <p:nvPicPr>
              <p:cNvPr id="313" name="cashier.png"/>
              <p:cNvPicPr>
                <a:picLocks noChangeAspect="1"/>
              </p:cNvPicPr>
              <p:nvPr/>
            </p:nvPicPr>
            <p:blipFill>
              <a:blip r:embed="rId8">
                <a:extLst/>
              </a:blip>
              <a:stretch>
                <a:fillRect/>
              </a:stretch>
            </p:blipFill>
            <p:spPr>
              <a:xfrm>
                <a:off x="586148" y="617704"/>
                <a:ext cx="879654" cy="879653"/>
              </a:xfrm>
              <a:prstGeom prst="rect">
                <a:avLst/>
              </a:prstGeom>
              <a:ln w="12700" cap="flat">
                <a:noFill/>
                <a:miter lim="400000"/>
              </a:ln>
              <a:effectLst/>
            </p:spPr>
          </p:pic>
        </p:grpSp>
        <p:sp>
          <p:nvSpPr>
            <p:cNvPr id="315" name="Shape 315"/>
            <p:cNvSpPr/>
            <p:nvPr/>
          </p:nvSpPr>
          <p:spPr>
            <a:xfrm>
              <a:off x="158734" y="1479546"/>
              <a:ext cx="1765809"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Development </a:t>
              </a:r>
            </a:p>
            <a:p>
              <a:pPr>
                <a:defRPr sz="2000"/>
              </a:pPr>
              <a:r>
                <a:t>Team</a:t>
              </a:r>
            </a:p>
          </p:txBody>
        </p:sp>
      </p:grpSp>
      <p:grpSp>
        <p:nvGrpSpPr>
          <p:cNvPr id="319" name="Group 319"/>
          <p:cNvGrpSpPr/>
          <p:nvPr/>
        </p:nvGrpSpPr>
        <p:grpSpPr>
          <a:xfrm>
            <a:off x="5417849" y="7373356"/>
            <a:ext cx="1694943" cy="1502941"/>
            <a:chOff x="0" y="0"/>
            <a:chExt cx="1694942" cy="1502940"/>
          </a:xfrm>
        </p:grpSpPr>
        <p:pic>
          <p:nvPicPr>
            <p:cNvPr id="317" name="captain.png"/>
            <p:cNvPicPr>
              <a:picLocks noChangeAspect="1"/>
            </p:cNvPicPr>
            <p:nvPr/>
          </p:nvPicPr>
          <p:blipFill>
            <a:blip r:embed="rId9">
              <a:extLst/>
            </a:blip>
            <a:stretch>
              <a:fillRect/>
            </a:stretch>
          </p:blipFill>
          <p:spPr>
            <a:xfrm>
              <a:off x="339470" y="0"/>
              <a:ext cx="1016001" cy="1016000"/>
            </a:xfrm>
            <a:prstGeom prst="rect">
              <a:avLst/>
            </a:prstGeom>
            <a:ln w="12700" cap="flat">
              <a:noFill/>
              <a:miter lim="400000"/>
            </a:ln>
            <a:effectLst/>
          </p:spPr>
        </p:pic>
        <p:sp>
          <p:nvSpPr>
            <p:cNvPr id="318" name="Shape 318"/>
            <p:cNvSpPr/>
            <p:nvPr/>
          </p:nvSpPr>
          <p:spPr>
            <a:xfrm>
              <a:off x="-1" y="1096540"/>
              <a:ext cx="169494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Scrum Master</a:t>
              </a:r>
            </a:p>
          </p:txBody>
        </p:sp>
      </p:gr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a:r>
              <a:t>STAGE 5: Daily scrum</a:t>
            </a:r>
          </a:p>
        </p:txBody>
      </p:sp>
      <p:sp>
        <p:nvSpPr>
          <p:cNvPr id="322" name="Shape 322"/>
          <p:cNvSpPr/>
          <p:nvPr>
            <p:ph type="body" idx="1"/>
          </p:nvPr>
        </p:nvSpPr>
        <p:spPr>
          <a:xfrm>
            <a:off x="952499" y="1993900"/>
            <a:ext cx="10625644" cy="6286500"/>
          </a:xfrm>
          <a:prstGeom prst="rect">
            <a:avLst/>
          </a:prstGeom>
        </p:spPr>
        <p:txBody>
          <a:bodyPr/>
          <a:lstStyle/>
          <a:p>
            <a:pPr/>
            <a:r>
              <a:t>Max 15 minute daily meeting. </a:t>
            </a:r>
          </a:p>
          <a:p>
            <a:pPr/>
            <a:r>
              <a:t>Also known as the standup.</a:t>
            </a:r>
          </a:p>
          <a:p>
            <a:pPr/>
            <a:r>
              <a:t>Team members should answer</a:t>
            </a:r>
          </a:p>
          <a:p>
            <a:pPr lvl="1" marL="1128888" indent="-493888">
              <a:buSzPct val="100000"/>
              <a:buAutoNum type="arabicPeriod" startAt="1"/>
            </a:pPr>
            <a:r>
              <a:t>What you did yesterday.</a:t>
            </a:r>
          </a:p>
          <a:p>
            <a:pPr lvl="1" marL="1128888" indent="-493888">
              <a:buSzPct val="100000"/>
              <a:buAutoNum type="arabicPeriod" startAt="1"/>
            </a:pPr>
            <a:r>
              <a:t>What you will be working on tomorrow</a:t>
            </a:r>
          </a:p>
          <a:p>
            <a:pPr lvl="1" marL="1128888" indent="-493888">
              <a:buSzPct val="100000"/>
              <a:buAutoNum type="arabicPeriod" startAt="1"/>
            </a:pPr>
            <a:r>
              <a:t>Any reasons for not reaching sprint goals</a:t>
            </a:r>
          </a:p>
        </p:txBody>
      </p:sp>
      <p:grpSp>
        <p:nvGrpSpPr>
          <p:cNvPr id="331" name="Group 331"/>
          <p:cNvGrpSpPr/>
          <p:nvPr/>
        </p:nvGrpSpPr>
        <p:grpSpPr>
          <a:xfrm>
            <a:off x="9404449" y="7029453"/>
            <a:ext cx="2083277" cy="2190747"/>
            <a:chOff x="0" y="0"/>
            <a:chExt cx="2083276" cy="2190746"/>
          </a:xfrm>
        </p:grpSpPr>
        <p:grpSp>
          <p:nvGrpSpPr>
            <p:cNvPr id="329" name="Group 329"/>
            <p:cNvGrpSpPr/>
            <p:nvPr/>
          </p:nvGrpSpPr>
          <p:grpSpPr>
            <a:xfrm>
              <a:off x="0" y="0"/>
              <a:ext cx="2083277" cy="1497357"/>
              <a:chOff x="0" y="0"/>
              <a:chExt cx="2083276" cy="1497356"/>
            </a:xfrm>
          </p:grpSpPr>
          <p:pic>
            <p:nvPicPr>
              <p:cNvPr id="323" name="gentleman.png"/>
              <p:cNvPicPr>
                <a:picLocks noChangeAspect="1"/>
              </p:cNvPicPr>
              <p:nvPr/>
            </p:nvPicPr>
            <p:blipFill>
              <a:blip r:embed="rId2">
                <a:extLst/>
              </a:blip>
              <a:stretch>
                <a:fillRect/>
              </a:stretch>
            </p:blipFill>
            <p:spPr>
              <a:xfrm>
                <a:off x="0" y="0"/>
                <a:ext cx="879653" cy="879653"/>
              </a:xfrm>
              <a:prstGeom prst="rect">
                <a:avLst/>
              </a:prstGeom>
              <a:ln w="12700" cap="flat">
                <a:noFill/>
                <a:miter lim="400000"/>
              </a:ln>
              <a:effectLst/>
            </p:spPr>
          </p:pic>
          <p:pic>
            <p:nvPicPr>
              <p:cNvPr id="324" name="soldier-1.png"/>
              <p:cNvPicPr>
                <a:picLocks noChangeAspect="1"/>
              </p:cNvPicPr>
              <p:nvPr/>
            </p:nvPicPr>
            <p:blipFill>
              <a:blip r:embed="rId3">
                <a:extLst/>
              </a:blip>
              <a:stretch>
                <a:fillRect/>
              </a:stretch>
            </p:blipFill>
            <p:spPr>
              <a:xfrm>
                <a:off x="1203623" y="0"/>
                <a:ext cx="879654" cy="879653"/>
              </a:xfrm>
              <a:prstGeom prst="rect">
                <a:avLst/>
              </a:prstGeom>
              <a:ln w="12700" cap="flat">
                <a:noFill/>
                <a:miter lim="400000"/>
              </a:ln>
              <a:effectLst/>
            </p:spPr>
          </p:pic>
          <p:pic>
            <p:nvPicPr>
              <p:cNvPr id="325" name="showman.png"/>
              <p:cNvPicPr>
                <a:picLocks noChangeAspect="1"/>
              </p:cNvPicPr>
              <p:nvPr/>
            </p:nvPicPr>
            <p:blipFill>
              <a:blip r:embed="rId4">
                <a:extLst/>
              </a:blip>
              <a:stretch>
                <a:fillRect/>
              </a:stretch>
            </p:blipFill>
            <p:spPr>
              <a:xfrm>
                <a:off x="586148" y="0"/>
                <a:ext cx="879654" cy="879653"/>
              </a:xfrm>
              <a:prstGeom prst="rect">
                <a:avLst/>
              </a:prstGeom>
              <a:ln w="12700" cap="flat">
                <a:noFill/>
                <a:miter lim="400000"/>
              </a:ln>
              <a:effectLst/>
            </p:spPr>
          </p:pic>
          <p:pic>
            <p:nvPicPr>
              <p:cNvPr id="326" name="manager.png"/>
              <p:cNvPicPr>
                <a:picLocks noChangeAspect="1"/>
              </p:cNvPicPr>
              <p:nvPr/>
            </p:nvPicPr>
            <p:blipFill>
              <a:blip r:embed="rId5">
                <a:extLst/>
              </a:blip>
              <a:stretch>
                <a:fillRect/>
              </a:stretch>
            </p:blipFill>
            <p:spPr>
              <a:xfrm>
                <a:off x="264182" y="298915"/>
                <a:ext cx="879653" cy="879654"/>
              </a:xfrm>
              <a:prstGeom prst="rect">
                <a:avLst/>
              </a:prstGeom>
              <a:ln w="12700" cap="flat">
                <a:noFill/>
                <a:miter lim="400000"/>
              </a:ln>
              <a:effectLst/>
            </p:spPr>
          </p:pic>
          <p:pic>
            <p:nvPicPr>
              <p:cNvPr id="327" name="journalist.png"/>
              <p:cNvPicPr>
                <a:picLocks noChangeAspect="1"/>
              </p:cNvPicPr>
              <p:nvPr/>
            </p:nvPicPr>
            <p:blipFill>
              <a:blip r:embed="rId6">
                <a:extLst/>
              </a:blip>
              <a:stretch>
                <a:fillRect/>
              </a:stretch>
            </p:blipFill>
            <p:spPr>
              <a:xfrm>
                <a:off x="972199" y="298915"/>
                <a:ext cx="879654" cy="879654"/>
              </a:xfrm>
              <a:prstGeom prst="rect">
                <a:avLst/>
              </a:prstGeom>
              <a:ln w="12700" cap="flat">
                <a:noFill/>
                <a:miter lim="400000"/>
              </a:ln>
              <a:effectLst/>
            </p:spPr>
          </p:pic>
          <p:pic>
            <p:nvPicPr>
              <p:cNvPr id="328" name="cashier.png"/>
              <p:cNvPicPr>
                <a:picLocks noChangeAspect="1"/>
              </p:cNvPicPr>
              <p:nvPr/>
            </p:nvPicPr>
            <p:blipFill>
              <a:blip r:embed="rId7">
                <a:extLst/>
              </a:blip>
              <a:stretch>
                <a:fillRect/>
              </a:stretch>
            </p:blipFill>
            <p:spPr>
              <a:xfrm>
                <a:off x="586148" y="617704"/>
                <a:ext cx="879654" cy="879653"/>
              </a:xfrm>
              <a:prstGeom prst="rect">
                <a:avLst/>
              </a:prstGeom>
              <a:ln w="12700" cap="flat">
                <a:noFill/>
                <a:miter lim="400000"/>
              </a:ln>
              <a:effectLst/>
            </p:spPr>
          </p:pic>
        </p:grpSp>
        <p:sp>
          <p:nvSpPr>
            <p:cNvPr id="330" name="Shape 330"/>
            <p:cNvSpPr/>
            <p:nvPr/>
          </p:nvSpPr>
          <p:spPr>
            <a:xfrm>
              <a:off x="158734" y="1479546"/>
              <a:ext cx="1765809"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Development </a:t>
              </a:r>
            </a:p>
            <a:p>
              <a:pPr>
                <a:defRPr sz="2000"/>
              </a:pPr>
              <a:r>
                <a:t>Team</a:t>
              </a:r>
            </a:p>
          </p:txBody>
        </p:sp>
      </p:grpSp>
      <p:grpSp>
        <p:nvGrpSpPr>
          <p:cNvPr id="334" name="Group 334"/>
          <p:cNvGrpSpPr/>
          <p:nvPr/>
        </p:nvGrpSpPr>
        <p:grpSpPr>
          <a:xfrm>
            <a:off x="7513349" y="7373356"/>
            <a:ext cx="1694943" cy="1502941"/>
            <a:chOff x="0" y="0"/>
            <a:chExt cx="1694942" cy="1502940"/>
          </a:xfrm>
        </p:grpSpPr>
        <p:pic>
          <p:nvPicPr>
            <p:cNvPr id="332" name="captain.png"/>
            <p:cNvPicPr>
              <a:picLocks noChangeAspect="1"/>
            </p:cNvPicPr>
            <p:nvPr/>
          </p:nvPicPr>
          <p:blipFill>
            <a:blip r:embed="rId8">
              <a:extLst/>
            </a:blip>
            <a:stretch>
              <a:fillRect/>
            </a:stretch>
          </p:blipFill>
          <p:spPr>
            <a:xfrm>
              <a:off x="339470" y="0"/>
              <a:ext cx="1016001" cy="1016000"/>
            </a:xfrm>
            <a:prstGeom prst="rect">
              <a:avLst/>
            </a:prstGeom>
            <a:ln w="12700" cap="flat">
              <a:noFill/>
              <a:miter lim="400000"/>
            </a:ln>
            <a:effectLst/>
          </p:spPr>
        </p:pic>
        <p:sp>
          <p:nvSpPr>
            <p:cNvPr id="333" name="Shape 333"/>
            <p:cNvSpPr/>
            <p:nvPr/>
          </p:nvSpPr>
          <p:spPr>
            <a:xfrm>
              <a:off x="-1" y="1096540"/>
              <a:ext cx="169494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Scrum Master</a:t>
              </a:r>
            </a:p>
          </p:txBody>
        </p:sp>
      </p:gr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nvSpPr>
        <p:spPr>
          <a:xfrm>
            <a:off x="573011" y="1934334"/>
            <a:ext cx="11858778" cy="8051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“We are uncovering better ways of developing software by doing it and helping others do it. Through this work, we have come to value:</a:t>
            </a:r>
          </a:p>
          <a:p>
            <a:pPr algn="l"/>
          </a:p>
          <a:p>
            <a:pPr marL="444500" indent="-444500" algn="l">
              <a:buSzPct val="75000"/>
              <a:buChar char="•"/>
            </a:pPr>
            <a:r>
              <a:rPr b="1">
                <a:latin typeface="Helvetica"/>
                <a:ea typeface="Helvetica"/>
                <a:cs typeface="Helvetica"/>
                <a:sym typeface="Helvetica"/>
              </a:rPr>
              <a:t>Individuals</a:t>
            </a:r>
            <a:r>
              <a:t> and interactions over processes and tools</a:t>
            </a:r>
          </a:p>
          <a:p>
            <a:pPr marL="444500" indent="-444500" algn="l">
              <a:buSzPct val="75000"/>
              <a:buChar char="•"/>
            </a:pPr>
            <a:r>
              <a:rPr b="1">
                <a:latin typeface="Helvetica"/>
                <a:ea typeface="Helvetica"/>
                <a:cs typeface="Helvetica"/>
                <a:sym typeface="Helvetica"/>
              </a:rPr>
              <a:t>Working software</a:t>
            </a:r>
            <a:r>
              <a:t> over comprehensive documentation</a:t>
            </a:r>
          </a:p>
          <a:p>
            <a:pPr marL="444500" indent="-444500" algn="l">
              <a:buSzPct val="75000"/>
              <a:buChar char="•"/>
            </a:pPr>
            <a:r>
              <a:rPr b="1">
                <a:latin typeface="Helvetica"/>
                <a:ea typeface="Helvetica"/>
                <a:cs typeface="Helvetica"/>
                <a:sym typeface="Helvetica"/>
              </a:rPr>
              <a:t>Customer collaboration</a:t>
            </a:r>
            <a:r>
              <a:t> over contract negotiation</a:t>
            </a:r>
          </a:p>
          <a:p>
            <a:pPr marL="444500" indent="-444500" algn="l">
              <a:buSzPct val="75000"/>
              <a:buChar char="•"/>
            </a:pPr>
            <a:r>
              <a:rPr b="1">
                <a:latin typeface="Helvetica"/>
                <a:ea typeface="Helvetica"/>
                <a:cs typeface="Helvetica"/>
                <a:sym typeface="Helvetica"/>
              </a:rPr>
              <a:t>Responding to change</a:t>
            </a:r>
            <a:r>
              <a:t> over following a plan</a:t>
            </a:r>
            <a:br/>
          </a:p>
          <a:p>
            <a:pPr algn="l"/>
            <a:r>
              <a:t>That is, while there is value in the items on the right, we value the items on the left more.”</a:t>
            </a:r>
          </a:p>
          <a:p>
            <a:pPr algn="l"/>
          </a:p>
          <a:p>
            <a:pPr algn="l">
              <a:defRPr sz="1500"/>
            </a:pPr>
            <a:r>
              <a:t>Agile Manifesto Copyright 2001: Kent Beck, Mike Beedle, Arie van Bennekum, Alistair Cockburn, Ward Cunningham, Martin Fowler, James Grenning, Jim Highsmith, Andrew Hunt, Ron Jeffries, Jon Kern, Brian Marick, Robert C. Martin, Steve Mellor, Ken Schwaber, Jeff Sutherland, Dave Thomas.</a:t>
            </a:r>
          </a:p>
          <a:p>
            <a:pPr algn="l"/>
          </a:p>
          <a:p>
            <a:pPr algn="l">
              <a:defRPr sz="1100"/>
            </a:pPr>
            <a:r>
              <a:t>This declaration may be freely copied in any form, but only in its entirety through this notice.</a:t>
            </a:r>
          </a:p>
        </p:txBody>
      </p:sp>
      <p:sp>
        <p:nvSpPr>
          <p:cNvPr id="128" name="Shape 128"/>
          <p:cNvSpPr/>
          <p:nvPr/>
        </p:nvSpPr>
        <p:spPr>
          <a:xfrm>
            <a:off x="3211575" y="1028700"/>
            <a:ext cx="658164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800"/>
            </a:lvl1pPr>
          </a:lstStyle>
          <a:p>
            <a:pPr/>
            <a:r>
              <a:t>AGILE MANIFESTO</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pPr/>
            <a:r>
              <a:t>STAGE 6: Sprint review</a:t>
            </a:r>
          </a:p>
        </p:txBody>
      </p:sp>
      <p:sp>
        <p:nvSpPr>
          <p:cNvPr id="337" name="Shape 337"/>
          <p:cNvSpPr/>
          <p:nvPr>
            <p:ph type="body" idx="1"/>
          </p:nvPr>
        </p:nvSpPr>
        <p:spPr>
          <a:xfrm>
            <a:off x="952500" y="2603500"/>
            <a:ext cx="10973991" cy="6286500"/>
          </a:xfrm>
          <a:prstGeom prst="rect">
            <a:avLst/>
          </a:prstGeom>
        </p:spPr>
        <p:txBody>
          <a:bodyPr/>
          <a:lstStyle/>
          <a:p>
            <a:pPr/>
            <a:r>
              <a:t>Development team presents the working result of the sprint.</a:t>
            </a:r>
          </a:p>
        </p:txBody>
      </p:sp>
      <p:grpSp>
        <p:nvGrpSpPr>
          <p:cNvPr id="340" name="Group 340"/>
          <p:cNvGrpSpPr/>
          <p:nvPr/>
        </p:nvGrpSpPr>
        <p:grpSpPr>
          <a:xfrm>
            <a:off x="9943982" y="7039818"/>
            <a:ext cx="1817625" cy="1888283"/>
            <a:chOff x="0" y="0"/>
            <a:chExt cx="1817623" cy="1888281"/>
          </a:xfrm>
        </p:grpSpPr>
        <p:pic>
          <p:nvPicPr>
            <p:cNvPr id="338" name="waiter.png"/>
            <p:cNvPicPr>
              <a:picLocks noChangeAspect="1"/>
            </p:cNvPicPr>
            <p:nvPr/>
          </p:nvPicPr>
          <p:blipFill>
            <a:blip r:embed="rId2">
              <a:extLst/>
            </a:blip>
            <a:stretch>
              <a:fillRect/>
            </a:stretch>
          </p:blipFill>
          <p:spPr>
            <a:xfrm>
              <a:off x="146812" y="0"/>
              <a:ext cx="1524001" cy="1524000"/>
            </a:xfrm>
            <a:prstGeom prst="rect">
              <a:avLst/>
            </a:prstGeom>
            <a:ln w="12700" cap="flat">
              <a:noFill/>
              <a:miter lim="400000"/>
            </a:ln>
            <a:effectLst/>
          </p:spPr>
        </p:pic>
        <p:sp>
          <p:nvSpPr>
            <p:cNvPr id="339" name="Shape 339"/>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grpSp>
        <p:nvGrpSpPr>
          <p:cNvPr id="349" name="Group 349"/>
          <p:cNvGrpSpPr/>
          <p:nvPr/>
        </p:nvGrpSpPr>
        <p:grpSpPr>
          <a:xfrm>
            <a:off x="7486749" y="7029453"/>
            <a:ext cx="2083277" cy="2190747"/>
            <a:chOff x="0" y="0"/>
            <a:chExt cx="2083276" cy="2190746"/>
          </a:xfrm>
        </p:grpSpPr>
        <p:grpSp>
          <p:nvGrpSpPr>
            <p:cNvPr id="347" name="Group 347"/>
            <p:cNvGrpSpPr/>
            <p:nvPr/>
          </p:nvGrpSpPr>
          <p:grpSpPr>
            <a:xfrm>
              <a:off x="0" y="0"/>
              <a:ext cx="2083277" cy="1497357"/>
              <a:chOff x="0" y="0"/>
              <a:chExt cx="2083276" cy="1497356"/>
            </a:xfrm>
          </p:grpSpPr>
          <p:pic>
            <p:nvPicPr>
              <p:cNvPr id="341" name="gentleman.png"/>
              <p:cNvPicPr>
                <a:picLocks noChangeAspect="1"/>
              </p:cNvPicPr>
              <p:nvPr/>
            </p:nvPicPr>
            <p:blipFill>
              <a:blip r:embed="rId3">
                <a:extLst/>
              </a:blip>
              <a:stretch>
                <a:fillRect/>
              </a:stretch>
            </p:blipFill>
            <p:spPr>
              <a:xfrm>
                <a:off x="0" y="0"/>
                <a:ext cx="879653" cy="879653"/>
              </a:xfrm>
              <a:prstGeom prst="rect">
                <a:avLst/>
              </a:prstGeom>
              <a:ln w="12700" cap="flat">
                <a:noFill/>
                <a:miter lim="400000"/>
              </a:ln>
              <a:effectLst/>
            </p:spPr>
          </p:pic>
          <p:pic>
            <p:nvPicPr>
              <p:cNvPr id="342" name="soldier-1.png"/>
              <p:cNvPicPr>
                <a:picLocks noChangeAspect="1"/>
              </p:cNvPicPr>
              <p:nvPr/>
            </p:nvPicPr>
            <p:blipFill>
              <a:blip r:embed="rId4">
                <a:extLst/>
              </a:blip>
              <a:stretch>
                <a:fillRect/>
              </a:stretch>
            </p:blipFill>
            <p:spPr>
              <a:xfrm>
                <a:off x="1203623" y="0"/>
                <a:ext cx="879654" cy="879653"/>
              </a:xfrm>
              <a:prstGeom prst="rect">
                <a:avLst/>
              </a:prstGeom>
              <a:ln w="12700" cap="flat">
                <a:noFill/>
                <a:miter lim="400000"/>
              </a:ln>
              <a:effectLst/>
            </p:spPr>
          </p:pic>
          <p:pic>
            <p:nvPicPr>
              <p:cNvPr id="343" name="showman.png"/>
              <p:cNvPicPr>
                <a:picLocks noChangeAspect="1"/>
              </p:cNvPicPr>
              <p:nvPr/>
            </p:nvPicPr>
            <p:blipFill>
              <a:blip r:embed="rId5">
                <a:extLst/>
              </a:blip>
              <a:stretch>
                <a:fillRect/>
              </a:stretch>
            </p:blipFill>
            <p:spPr>
              <a:xfrm>
                <a:off x="586148" y="0"/>
                <a:ext cx="879654" cy="879653"/>
              </a:xfrm>
              <a:prstGeom prst="rect">
                <a:avLst/>
              </a:prstGeom>
              <a:ln w="12700" cap="flat">
                <a:noFill/>
                <a:miter lim="400000"/>
              </a:ln>
              <a:effectLst/>
            </p:spPr>
          </p:pic>
          <p:pic>
            <p:nvPicPr>
              <p:cNvPr id="344" name="manager.png"/>
              <p:cNvPicPr>
                <a:picLocks noChangeAspect="1"/>
              </p:cNvPicPr>
              <p:nvPr/>
            </p:nvPicPr>
            <p:blipFill>
              <a:blip r:embed="rId6">
                <a:extLst/>
              </a:blip>
              <a:stretch>
                <a:fillRect/>
              </a:stretch>
            </p:blipFill>
            <p:spPr>
              <a:xfrm>
                <a:off x="264182" y="298915"/>
                <a:ext cx="879653" cy="879654"/>
              </a:xfrm>
              <a:prstGeom prst="rect">
                <a:avLst/>
              </a:prstGeom>
              <a:ln w="12700" cap="flat">
                <a:noFill/>
                <a:miter lim="400000"/>
              </a:ln>
              <a:effectLst/>
            </p:spPr>
          </p:pic>
          <p:pic>
            <p:nvPicPr>
              <p:cNvPr id="345" name="journalist.png"/>
              <p:cNvPicPr>
                <a:picLocks noChangeAspect="1"/>
              </p:cNvPicPr>
              <p:nvPr/>
            </p:nvPicPr>
            <p:blipFill>
              <a:blip r:embed="rId7">
                <a:extLst/>
              </a:blip>
              <a:stretch>
                <a:fillRect/>
              </a:stretch>
            </p:blipFill>
            <p:spPr>
              <a:xfrm>
                <a:off x="972199" y="298915"/>
                <a:ext cx="879654" cy="879654"/>
              </a:xfrm>
              <a:prstGeom prst="rect">
                <a:avLst/>
              </a:prstGeom>
              <a:ln w="12700" cap="flat">
                <a:noFill/>
                <a:miter lim="400000"/>
              </a:ln>
              <a:effectLst/>
            </p:spPr>
          </p:pic>
          <p:pic>
            <p:nvPicPr>
              <p:cNvPr id="346" name="cashier.png"/>
              <p:cNvPicPr>
                <a:picLocks noChangeAspect="1"/>
              </p:cNvPicPr>
              <p:nvPr/>
            </p:nvPicPr>
            <p:blipFill>
              <a:blip r:embed="rId8">
                <a:extLst/>
              </a:blip>
              <a:stretch>
                <a:fillRect/>
              </a:stretch>
            </p:blipFill>
            <p:spPr>
              <a:xfrm>
                <a:off x="586148" y="617704"/>
                <a:ext cx="879654" cy="879653"/>
              </a:xfrm>
              <a:prstGeom prst="rect">
                <a:avLst/>
              </a:prstGeom>
              <a:ln w="12700" cap="flat">
                <a:noFill/>
                <a:miter lim="400000"/>
              </a:ln>
              <a:effectLst/>
            </p:spPr>
          </p:pic>
        </p:grpSp>
        <p:sp>
          <p:nvSpPr>
            <p:cNvPr id="348" name="Shape 348"/>
            <p:cNvSpPr/>
            <p:nvPr/>
          </p:nvSpPr>
          <p:spPr>
            <a:xfrm>
              <a:off x="158734" y="1479546"/>
              <a:ext cx="1765809"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Development </a:t>
              </a:r>
            </a:p>
            <a:p>
              <a:pPr>
                <a:defRPr sz="2000"/>
              </a:pPr>
              <a:r>
                <a:t>Team</a:t>
              </a:r>
            </a:p>
          </p:txBody>
        </p:sp>
      </p:grpSp>
      <p:grpSp>
        <p:nvGrpSpPr>
          <p:cNvPr id="352" name="Group 352"/>
          <p:cNvGrpSpPr/>
          <p:nvPr/>
        </p:nvGrpSpPr>
        <p:grpSpPr>
          <a:xfrm>
            <a:off x="5417849" y="7373356"/>
            <a:ext cx="1694943" cy="1502941"/>
            <a:chOff x="0" y="0"/>
            <a:chExt cx="1694942" cy="1502940"/>
          </a:xfrm>
        </p:grpSpPr>
        <p:pic>
          <p:nvPicPr>
            <p:cNvPr id="350" name="captain.png"/>
            <p:cNvPicPr>
              <a:picLocks noChangeAspect="1"/>
            </p:cNvPicPr>
            <p:nvPr/>
          </p:nvPicPr>
          <p:blipFill>
            <a:blip r:embed="rId9">
              <a:extLst/>
            </a:blip>
            <a:stretch>
              <a:fillRect/>
            </a:stretch>
          </p:blipFill>
          <p:spPr>
            <a:xfrm>
              <a:off x="339470" y="0"/>
              <a:ext cx="1016001" cy="1016000"/>
            </a:xfrm>
            <a:prstGeom prst="rect">
              <a:avLst/>
            </a:prstGeom>
            <a:ln w="12700" cap="flat">
              <a:noFill/>
              <a:miter lim="400000"/>
            </a:ln>
            <a:effectLst/>
          </p:spPr>
        </p:pic>
        <p:sp>
          <p:nvSpPr>
            <p:cNvPr id="351" name="Shape 351"/>
            <p:cNvSpPr/>
            <p:nvPr/>
          </p:nvSpPr>
          <p:spPr>
            <a:xfrm>
              <a:off x="-1" y="1096540"/>
              <a:ext cx="169494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Scrum Master</a:t>
              </a:r>
            </a:p>
          </p:txBody>
        </p:sp>
      </p:grpSp>
      <p:grpSp>
        <p:nvGrpSpPr>
          <p:cNvPr id="355" name="Group 355"/>
          <p:cNvGrpSpPr/>
          <p:nvPr/>
        </p:nvGrpSpPr>
        <p:grpSpPr>
          <a:xfrm>
            <a:off x="3389163" y="7034883"/>
            <a:ext cx="1524001" cy="2179887"/>
            <a:chOff x="0" y="0"/>
            <a:chExt cx="1524000" cy="2179885"/>
          </a:xfrm>
        </p:grpSpPr>
        <p:pic>
          <p:nvPicPr>
            <p:cNvPr id="353" name="writer.png"/>
            <p:cNvPicPr>
              <a:picLocks noChangeAspect="1"/>
            </p:cNvPicPr>
            <p:nvPr/>
          </p:nvPicPr>
          <p:blipFill>
            <a:blip r:embed="rId10">
              <a:extLst/>
            </a:blip>
            <a:stretch>
              <a:fillRect/>
            </a:stretch>
          </p:blipFill>
          <p:spPr>
            <a:xfrm>
              <a:off x="0" y="0"/>
              <a:ext cx="1524000" cy="1524000"/>
            </a:xfrm>
            <a:prstGeom prst="rect">
              <a:avLst/>
            </a:prstGeom>
            <a:ln w="12700" cap="flat">
              <a:noFill/>
              <a:miter lim="400000"/>
            </a:ln>
            <a:effectLst/>
          </p:spPr>
        </p:pic>
        <p:sp>
          <p:nvSpPr>
            <p:cNvPr id="354" name="Shape 354"/>
            <p:cNvSpPr/>
            <p:nvPr/>
          </p:nvSpPr>
          <p:spPr>
            <a:xfrm>
              <a:off x="27305" y="1468685"/>
              <a:ext cx="146939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Business </a:t>
              </a:r>
            </a:p>
            <a:p>
              <a:pPr>
                <a:defRPr sz="2000"/>
              </a:pPr>
              <a:r>
                <a:t>Stakeholder</a:t>
              </a:r>
            </a:p>
          </p:txBody>
        </p:sp>
      </p:grpSp>
      <p:pic>
        <p:nvPicPr>
          <p:cNvPr id="356" name="cooker.png"/>
          <p:cNvPicPr>
            <a:picLocks noChangeAspect="1"/>
          </p:cNvPicPr>
          <p:nvPr/>
        </p:nvPicPr>
        <p:blipFill>
          <a:blip r:embed="rId11">
            <a:extLst/>
          </a:blip>
          <a:srcRect l="0" t="0" r="84375" b="0"/>
          <a:stretch>
            <a:fillRect/>
          </a:stretch>
        </p:blipFill>
        <p:spPr>
          <a:xfrm>
            <a:off x="1986508" y="-2790925"/>
            <a:ext cx="1016001" cy="6502401"/>
          </a:xfrm>
          <a:prstGeom prst="rect">
            <a:avLst/>
          </a:prstGeom>
          <a:ln w="12700">
            <a:miter lim="400000"/>
          </a:ln>
        </p:spPr>
      </p:pic>
      <p:pic>
        <p:nvPicPr>
          <p:cNvPr id="357" name="courier.png"/>
          <p:cNvPicPr>
            <a:picLocks noChangeAspect="1"/>
          </p:cNvPicPr>
          <p:nvPr/>
        </p:nvPicPr>
        <p:blipFill>
          <a:blip r:embed="rId12">
            <a:extLst/>
          </a:blip>
          <a:stretch>
            <a:fillRect/>
          </a:stretch>
        </p:blipFill>
        <p:spPr>
          <a:xfrm>
            <a:off x="2113508" y="-2663925"/>
            <a:ext cx="1016001" cy="1016001"/>
          </a:xfrm>
          <a:prstGeom prst="rect">
            <a:avLst/>
          </a:prstGeom>
          <a:ln w="12700">
            <a:miter lim="400000"/>
          </a:ln>
        </p:spPr>
      </p:pic>
      <p:pic>
        <p:nvPicPr>
          <p:cNvPr id="358" name="croupier-1.png"/>
          <p:cNvPicPr>
            <a:picLocks noChangeAspect="1"/>
          </p:cNvPicPr>
          <p:nvPr/>
        </p:nvPicPr>
        <p:blipFill>
          <a:blip r:embed="rId13">
            <a:extLst/>
          </a:blip>
          <a:stretch>
            <a:fillRect/>
          </a:stretch>
        </p:blipFill>
        <p:spPr>
          <a:xfrm>
            <a:off x="2240508" y="-2536925"/>
            <a:ext cx="1016001" cy="1016001"/>
          </a:xfrm>
          <a:prstGeom prst="rect">
            <a:avLst/>
          </a:prstGeom>
          <a:ln w="12700">
            <a:miter lim="400000"/>
          </a:ln>
        </p:spPr>
      </p:pic>
      <p:grpSp>
        <p:nvGrpSpPr>
          <p:cNvPr id="364" name="Group 364"/>
          <p:cNvGrpSpPr/>
          <p:nvPr/>
        </p:nvGrpSpPr>
        <p:grpSpPr>
          <a:xfrm>
            <a:off x="1139878" y="7038423"/>
            <a:ext cx="1744600" cy="2172807"/>
            <a:chOff x="0" y="0"/>
            <a:chExt cx="1744598" cy="2172806"/>
          </a:xfrm>
        </p:grpSpPr>
        <p:grpSp>
          <p:nvGrpSpPr>
            <p:cNvPr id="362" name="Group 362"/>
            <p:cNvGrpSpPr/>
            <p:nvPr/>
          </p:nvGrpSpPr>
          <p:grpSpPr>
            <a:xfrm>
              <a:off x="93858" y="0"/>
              <a:ext cx="1556883" cy="1433339"/>
              <a:chOff x="0" y="0"/>
              <a:chExt cx="1556882" cy="1433338"/>
            </a:xfrm>
          </p:grpSpPr>
          <p:pic>
            <p:nvPicPr>
              <p:cNvPr id="359" name="cooker.png"/>
              <p:cNvPicPr>
                <a:picLocks noChangeAspect="1"/>
              </p:cNvPicPr>
              <p:nvPr/>
            </p:nvPicPr>
            <p:blipFill>
              <a:blip r:embed="rId11">
                <a:extLst/>
              </a:blip>
              <a:stretch>
                <a:fillRect/>
              </a:stretch>
            </p:blipFill>
            <p:spPr>
              <a:xfrm>
                <a:off x="540882" y="0"/>
                <a:ext cx="1016001" cy="1016000"/>
              </a:xfrm>
              <a:prstGeom prst="rect">
                <a:avLst/>
              </a:prstGeom>
              <a:ln w="12700" cap="flat">
                <a:noFill/>
                <a:miter lim="400000"/>
              </a:ln>
              <a:effectLst/>
            </p:spPr>
          </p:pic>
          <p:pic>
            <p:nvPicPr>
              <p:cNvPr id="360" name="croupier-1.png"/>
              <p:cNvPicPr>
                <a:picLocks noChangeAspect="1"/>
              </p:cNvPicPr>
              <p:nvPr/>
            </p:nvPicPr>
            <p:blipFill>
              <a:blip r:embed="rId13">
                <a:extLst/>
              </a:blip>
              <a:stretch>
                <a:fillRect/>
              </a:stretch>
            </p:blipFill>
            <p:spPr>
              <a:xfrm>
                <a:off x="0" y="0"/>
                <a:ext cx="1016000" cy="1016000"/>
              </a:xfrm>
              <a:prstGeom prst="rect">
                <a:avLst/>
              </a:prstGeom>
              <a:ln w="12700" cap="flat">
                <a:noFill/>
                <a:miter lim="400000"/>
              </a:ln>
              <a:effectLst/>
            </p:spPr>
          </p:pic>
          <p:pic>
            <p:nvPicPr>
              <p:cNvPr id="361" name="courier.png"/>
              <p:cNvPicPr>
                <a:picLocks noChangeAspect="1"/>
              </p:cNvPicPr>
              <p:nvPr/>
            </p:nvPicPr>
            <p:blipFill>
              <a:blip r:embed="rId12">
                <a:extLst/>
              </a:blip>
              <a:stretch>
                <a:fillRect/>
              </a:stretch>
            </p:blipFill>
            <p:spPr>
              <a:xfrm>
                <a:off x="276956" y="417338"/>
                <a:ext cx="1016001" cy="1016001"/>
              </a:xfrm>
              <a:prstGeom prst="rect">
                <a:avLst/>
              </a:prstGeom>
              <a:ln w="12700" cap="flat">
                <a:noFill/>
                <a:miter lim="400000"/>
              </a:ln>
              <a:effectLst/>
            </p:spPr>
          </p:pic>
        </p:grpSp>
        <p:sp>
          <p:nvSpPr>
            <p:cNvPr id="363" name="Shape 363"/>
            <p:cNvSpPr/>
            <p:nvPr/>
          </p:nvSpPr>
          <p:spPr>
            <a:xfrm>
              <a:off x="-1" y="1410806"/>
              <a:ext cx="1744600"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200"/>
              </a:pPr>
              <a:r>
                <a:t>Other</a:t>
              </a:r>
            </a:p>
            <a:p>
              <a:pPr>
                <a:defRPr sz="2200"/>
              </a:pPr>
              <a:r>
                <a:t>Stakeholders</a:t>
              </a:r>
            </a:p>
          </p:txBody>
        </p:sp>
      </p:gr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lvl1pPr defTabSz="490727">
              <a:defRPr sz="6719"/>
            </a:lvl1pPr>
          </a:lstStyle>
          <a:p>
            <a:pPr/>
            <a:r>
              <a:t>STAGE 7: Sprint retrospective</a:t>
            </a:r>
          </a:p>
        </p:txBody>
      </p:sp>
      <p:sp>
        <p:nvSpPr>
          <p:cNvPr id="367" name="Shape 367"/>
          <p:cNvSpPr/>
          <p:nvPr>
            <p:ph type="body" sz="half" idx="1"/>
          </p:nvPr>
        </p:nvSpPr>
        <p:spPr>
          <a:xfrm>
            <a:off x="848253" y="2729011"/>
            <a:ext cx="11099801" cy="4295578"/>
          </a:xfrm>
          <a:prstGeom prst="rect">
            <a:avLst/>
          </a:prstGeom>
        </p:spPr>
        <p:txBody>
          <a:bodyPr/>
          <a:lstStyle/>
          <a:p>
            <a:pPr/>
            <a:r>
              <a:t>How did the sprint process go:</a:t>
            </a:r>
          </a:p>
          <a:p>
            <a:pPr lvl="1"/>
            <a:r>
              <a:t>GOOD</a:t>
            </a:r>
          </a:p>
          <a:p>
            <a:pPr lvl="1"/>
            <a:r>
              <a:t>BAD</a:t>
            </a:r>
          </a:p>
          <a:p>
            <a:pPr lvl="1"/>
            <a:r>
              <a:t>UGLY</a:t>
            </a:r>
          </a:p>
        </p:txBody>
      </p:sp>
      <p:grpSp>
        <p:nvGrpSpPr>
          <p:cNvPr id="370" name="Group 370"/>
          <p:cNvGrpSpPr/>
          <p:nvPr/>
        </p:nvGrpSpPr>
        <p:grpSpPr>
          <a:xfrm>
            <a:off x="9943982" y="7039818"/>
            <a:ext cx="1817625" cy="1888283"/>
            <a:chOff x="0" y="0"/>
            <a:chExt cx="1817623" cy="1888281"/>
          </a:xfrm>
        </p:grpSpPr>
        <p:pic>
          <p:nvPicPr>
            <p:cNvPr id="368" name="waiter.png"/>
            <p:cNvPicPr>
              <a:picLocks noChangeAspect="1"/>
            </p:cNvPicPr>
            <p:nvPr/>
          </p:nvPicPr>
          <p:blipFill>
            <a:blip r:embed="rId2">
              <a:extLst/>
            </a:blip>
            <a:stretch>
              <a:fillRect/>
            </a:stretch>
          </p:blipFill>
          <p:spPr>
            <a:xfrm>
              <a:off x="146812" y="0"/>
              <a:ext cx="1524001" cy="1524000"/>
            </a:xfrm>
            <a:prstGeom prst="rect">
              <a:avLst/>
            </a:prstGeom>
            <a:ln w="12700" cap="flat">
              <a:noFill/>
              <a:miter lim="400000"/>
            </a:ln>
            <a:effectLst/>
          </p:spPr>
        </p:pic>
        <p:sp>
          <p:nvSpPr>
            <p:cNvPr id="369" name="Shape 369"/>
            <p:cNvSpPr/>
            <p:nvPr/>
          </p:nvSpPr>
          <p:spPr>
            <a:xfrm>
              <a:off x="-1" y="1481881"/>
              <a:ext cx="181762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Product Owner</a:t>
              </a:r>
            </a:p>
          </p:txBody>
        </p:sp>
      </p:grpSp>
      <p:grpSp>
        <p:nvGrpSpPr>
          <p:cNvPr id="379" name="Group 379"/>
          <p:cNvGrpSpPr/>
          <p:nvPr/>
        </p:nvGrpSpPr>
        <p:grpSpPr>
          <a:xfrm>
            <a:off x="7486749" y="7029453"/>
            <a:ext cx="2083277" cy="2190747"/>
            <a:chOff x="0" y="0"/>
            <a:chExt cx="2083276" cy="2190746"/>
          </a:xfrm>
        </p:grpSpPr>
        <p:grpSp>
          <p:nvGrpSpPr>
            <p:cNvPr id="377" name="Group 377"/>
            <p:cNvGrpSpPr/>
            <p:nvPr/>
          </p:nvGrpSpPr>
          <p:grpSpPr>
            <a:xfrm>
              <a:off x="0" y="0"/>
              <a:ext cx="2083277" cy="1497357"/>
              <a:chOff x="0" y="0"/>
              <a:chExt cx="2083276" cy="1497356"/>
            </a:xfrm>
          </p:grpSpPr>
          <p:pic>
            <p:nvPicPr>
              <p:cNvPr id="371" name="gentleman.png"/>
              <p:cNvPicPr>
                <a:picLocks noChangeAspect="1"/>
              </p:cNvPicPr>
              <p:nvPr/>
            </p:nvPicPr>
            <p:blipFill>
              <a:blip r:embed="rId3">
                <a:extLst/>
              </a:blip>
              <a:stretch>
                <a:fillRect/>
              </a:stretch>
            </p:blipFill>
            <p:spPr>
              <a:xfrm>
                <a:off x="0" y="0"/>
                <a:ext cx="879653" cy="879653"/>
              </a:xfrm>
              <a:prstGeom prst="rect">
                <a:avLst/>
              </a:prstGeom>
              <a:ln w="12700" cap="flat">
                <a:noFill/>
                <a:miter lim="400000"/>
              </a:ln>
              <a:effectLst/>
            </p:spPr>
          </p:pic>
          <p:pic>
            <p:nvPicPr>
              <p:cNvPr id="372" name="soldier-1.png"/>
              <p:cNvPicPr>
                <a:picLocks noChangeAspect="1"/>
              </p:cNvPicPr>
              <p:nvPr/>
            </p:nvPicPr>
            <p:blipFill>
              <a:blip r:embed="rId4">
                <a:extLst/>
              </a:blip>
              <a:stretch>
                <a:fillRect/>
              </a:stretch>
            </p:blipFill>
            <p:spPr>
              <a:xfrm>
                <a:off x="1203623" y="0"/>
                <a:ext cx="879654" cy="879653"/>
              </a:xfrm>
              <a:prstGeom prst="rect">
                <a:avLst/>
              </a:prstGeom>
              <a:ln w="12700" cap="flat">
                <a:noFill/>
                <a:miter lim="400000"/>
              </a:ln>
              <a:effectLst/>
            </p:spPr>
          </p:pic>
          <p:pic>
            <p:nvPicPr>
              <p:cNvPr id="373" name="showman.png"/>
              <p:cNvPicPr>
                <a:picLocks noChangeAspect="1"/>
              </p:cNvPicPr>
              <p:nvPr/>
            </p:nvPicPr>
            <p:blipFill>
              <a:blip r:embed="rId5">
                <a:extLst/>
              </a:blip>
              <a:stretch>
                <a:fillRect/>
              </a:stretch>
            </p:blipFill>
            <p:spPr>
              <a:xfrm>
                <a:off x="586148" y="0"/>
                <a:ext cx="879654" cy="879653"/>
              </a:xfrm>
              <a:prstGeom prst="rect">
                <a:avLst/>
              </a:prstGeom>
              <a:ln w="12700" cap="flat">
                <a:noFill/>
                <a:miter lim="400000"/>
              </a:ln>
              <a:effectLst/>
            </p:spPr>
          </p:pic>
          <p:pic>
            <p:nvPicPr>
              <p:cNvPr id="374" name="manager.png"/>
              <p:cNvPicPr>
                <a:picLocks noChangeAspect="1"/>
              </p:cNvPicPr>
              <p:nvPr/>
            </p:nvPicPr>
            <p:blipFill>
              <a:blip r:embed="rId6">
                <a:extLst/>
              </a:blip>
              <a:stretch>
                <a:fillRect/>
              </a:stretch>
            </p:blipFill>
            <p:spPr>
              <a:xfrm>
                <a:off x="264182" y="298915"/>
                <a:ext cx="879653" cy="879654"/>
              </a:xfrm>
              <a:prstGeom prst="rect">
                <a:avLst/>
              </a:prstGeom>
              <a:ln w="12700" cap="flat">
                <a:noFill/>
                <a:miter lim="400000"/>
              </a:ln>
              <a:effectLst/>
            </p:spPr>
          </p:pic>
          <p:pic>
            <p:nvPicPr>
              <p:cNvPr id="375" name="journalist.png"/>
              <p:cNvPicPr>
                <a:picLocks noChangeAspect="1"/>
              </p:cNvPicPr>
              <p:nvPr/>
            </p:nvPicPr>
            <p:blipFill>
              <a:blip r:embed="rId7">
                <a:extLst/>
              </a:blip>
              <a:stretch>
                <a:fillRect/>
              </a:stretch>
            </p:blipFill>
            <p:spPr>
              <a:xfrm>
                <a:off x="972199" y="298915"/>
                <a:ext cx="879654" cy="879654"/>
              </a:xfrm>
              <a:prstGeom prst="rect">
                <a:avLst/>
              </a:prstGeom>
              <a:ln w="12700" cap="flat">
                <a:noFill/>
                <a:miter lim="400000"/>
              </a:ln>
              <a:effectLst/>
            </p:spPr>
          </p:pic>
          <p:pic>
            <p:nvPicPr>
              <p:cNvPr id="376" name="cashier.png"/>
              <p:cNvPicPr>
                <a:picLocks noChangeAspect="1"/>
              </p:cNvPicPr>
              <p:nvPr/>
            </p:nvPicPr>
            <p:blipFill>
              <a:blip r:embed="rId8">
                <a:extLst/>
              </a:blip>
              <a:stretch>
                <a:fillRect/>
              </a:stretch>
            </p:blipFill>
            <p:spPr>
              <a:xfrm>
                <a:off x="586148" y="617704"/>
                <a:ext cx="879654" cy="879653"/>
              </a:xfrm>
              <a:prstGeom prst="rect">
                <a:avLst/>
              </a:prstGeom>
              <a:ln w="12700" cap="flat">
                <a:noFill/>
                <a:miter lim="400000"/>
              </a:ln>
              <a:effectLst/>
            </p:spPr>
          </p:pic>
        </p:grpSp>
        <p:sp>
          <p:nvSpPr>
            <p:cNvPr id="378" name="Shape 378"/>
            <p:cNvSpPr/>
            <p:nvPr/>
          </p:nvSpPr>
          <p:spPr>
            <a:xfrm>
              <a:off x="158734" y="1479546"/>
              <a:ext cx="1765809"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pPr>
              <a:r>
                <a:t>Development </a:t>
              </a:r>
            </a:p>
            <a:p>
              <a:pPr>
                <a:defRPr sz="2000"/>
              </a:pPr>
              <a:r>
                <a:t>Team</a:t>
              </a:r>
            </a:p>
          </p:txBody>
        </p:sp>
      </p:grpSp>
      <p:grpSp>
        <p:nvGrpSpPr>
          <p:cNvPr id="382" name="Group 382"/>
          <p:cNvGrpSpPr/>
          <p:nvPr/>
        </p:nvGrpSpPr>
        <p:grpSpPr>
          <a:xfrm>
            <a:off x="5417849" y="7373356"/>
            <a:ext cx="1694943" cy="1502941"/>
            <a:chOff x="0" y="0"/>
            <a:chExt cx="1694942" cy="1502940"/>
          </a:xfrm>
        </p:grpSpPr>
        <p:pic>
          <p:nvPicPr>
            <p:cNvPr id="380" name="captain.png"/>
            <p:cNvPicPr>
              <a:picLocks noChangeAspect="1"/>
            </p:cNvPicPr>
            <p:nvPr/>
          </p:nvPicPr>
          <p:blipFill>
            <a:blip r:embed="rId9">
              <a:extLst/>
            </a:blip>
            <a:stretch>
              <a:fillRect/>
            </a:stretch>
          </p:blipFill>
          <p:spPr>
            <a:xfrm>
              <a:off x="339470" y="0"/>
              <a:ext cx="1016001" cy="1016000"/>
            </a:xfrm>
            <a:prstGeom prst="rect">
              <a:avLst/>
            </a:prstGeom>
            <a:ln w="12700" cap="flat">
              <a:noFill/>
              <a:miter lim="400000"/>
            </a:ln>
            <a:effectLst/>
          </p:spPr>
        </p:pic>
        <p:sp>
          <p:nvSpPr>
            <p:cNvPr id="381" name="Shape 381"/>
            <p:cNvSpPr/>
            <p:nvPr/>
          </p:nvSpPr>
          <p:spPr>
            <a:xfrm>
              <a:off x="-1" y="1096540"/>
              <a:ext cx="169494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Scrum Master</a:t>
              </a:r>
            </a:p>
          </p:txBody>
        </p:sp>
      </p:gr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SCRUM Artefacts</a:t>
            </a:r>
          </a:p>
        </p:txBody>
      </p:sp>
      <p:sp>
        <p:nvSpPr>
          <p:cNvPr id="385" name="Shape 385"/>
          <p:cNvSpPr/>
          <p:nvPr>
            <p:ph type="body" idx="1"/>
          </p:nvPr>
        </p:nvSpPr>
        <p:spPr>
          <a:xfrm>
            <a:off x="952500" y="2603500"/>
            <a:ext cx="9403199" cy="6286500"/>
          </a:xfrm>
          <a:prstGeom prst="rect">
            <a:avLst/>
          </a:prstGeom>
        </p:spPr>
        <p:txBody>
          <a:bodyPr/>
          <a:lstStyle/>
          <a:p>
            <a:pPr/>
            <a:r>
              <a:t>Product vision statement</a:t>
            </a:r>
          </a:p>
          <a:p>
            <a:pPr/>
            <a:r>
              <a:t>Product roadmap</a:t>
            </a:r>
          </a:p>
          <a:p>
            <a:pPr/>
            <a:r>
              <a:t>Product backlog</a:t>
            </a:r>
          </a:p>
          <a:p>
            <a:pPr/>
            <a:r>
              <a:t>Release plan</a:t>
            </a:r>
          </a:p>
          <a:p>
            <a:pPr/>
            <a:r>
              <a:t>Sprint backlog</a:t>
            </a:r>
          </a:p>
          <a:p>
            <a:pPr/>
            <a:r>
              <a:t>Increment</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a:r>
              <a:t>SCRUM ARTEFACTS</a:t>
            </a:r>
          </a:p>
        </p:txBody>
      </p:sp>
      <p:sp>
        <p:nvSpPr>
          <p:cNvPr id="388" name="Shape 388"/>
          <p:cNvSpPr/>
          <p:nvPr>
            <p:ph type="body" idx="1"/>
          </p:nvPr>
        </p:nvSpPr>
        <p:spPr>
          <a:prstGeom prst="rect">
            <a:avLst/>
          </a:prstGeom>
        </p:spPr>
        <p:txBody>
          <a:bodyPr/>
          <a:lstStyle/>
          <a:p>
            <a:pPr marL="213359" indent="-213359" defTabSz="280415">
              <a:spcBef>
                <a:spcPts val="2000"/>
              </a:spcBef>
              <a:defRPr sz="1727"/>
            </a:pPr>
            <a:r>
              <a:t>SCRUM ARTIFACTS</a:t>
            </a:r>
          </a:p>
          <a:p>
            <a:pPr marL="213359" indent="-213359" defTabSz="280415">
              <a:spcBef>
                <a:spcPts val="2000"/>
              </a:spcBef>
              <a:defRPr sz="1727"/>
            </a:pPr>
          </a:p>
          <a:p>
            <a:pPr marL="213359" indent="-213359" defTabSz="280415">
              <a:spcBef>
                <a:spcPts val="2000"/>
              </a:spcBef>
              <a:defRPr sz="1727"/>
            </a:pPr>
            <a:r>
              <a:t>Scrum teams use three scrum artifacts, or deliverables, plus three other common agile practices to develop products in project management. As your team implements its plan, check for these articles and practices:</a:t>
            </a:r>
          </a:p>
          <a:p>
            <a:pPr marL="213359" indent="-213359" defTabSz="280415">
              <a:spcBef>
                <a:spcPts val="2000"/>
              </a:spcBef>
              <a:defRPr sz="1727"/>
            </a:pPr>
          </a:p>
          <a:p>
            <a:pPr marL="213359" indent="-213359" defTabSz="280415">
              <a:spcBef>
                <a:spcPts val="2000"/>
              </a:spcBef>
              <a:defRPr sz="1727"/>
            </a:pPr>
            <a:r>
              <a:t>Product vision statement: An elevator pitch, or a quick summary, to communicate how your product supports the company’s or organization’s strategies. The vision statement must articulate the goals for the product. The product vision statement is a common agile practice but is not a scrum artifact.</a:t>
            </a:r>
          </a:p>
          <a:p>
            <a:pPr marL="213359" indent="-213359" defTabSz="280415">
              <a:spcBef>
                <a:spcPts val="2000"/>
              </a:spcBef>
              <a:defRPr sz="1727"/>
            </a:pPr>
            <a:r>
              <a:t>Product roadmap: The product roadmap is a high-level view of the product requirements, with a loose time frame for when you will develop those requirements. The product roadmap is also a common agile practice but is not a scrum artifact.</a:t>
            </a:r>
          </a:p>
          <a:p>
            <a:pPr marL="213359" indent="-213359" defTabSz="280415">
              <a:spcBef>
                <a:spcPts val="2000"/>
              </a:spcBef>
              <a:defRPr sz="1727"/>
            </a:pPr>
            <a:r>
              <a:t>Product backlog: The full list of what is in the scope for your project, ordered by priority. After you have your first requirement, you have a product backlog.</a:t>
            </a:r>
          </a:p>
          <a:p>
            <a:pPr marL="213359" indent="-213359" defTabSz="280415">
              <a:spcBef>
                <a:spcPts val="2000"/>
              </a:spcBef>
              <a:defRPr sz="1727"/>
            </a:pPr>
            <a:r>
              <a:t>Release plan: A high-level timetable for the release of working software. The release plan is a common agile practice, although release planning is inherently part of scrum.</a:t>
            </a:r>
          </a:p>
          <a:p>
            <a:pPr marL="213359" indent="-213359" defTabSz="280415">
              <a:spcBef>
                <a:spcPts val="2000"/>
              </a:spcBef>
              <a:defRPr sz="1727"/>
            </a:pPr>
            <a:r>
              <a:t>Sprint backlog: The goal, user stories, and tasks associated with the current sprint.</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a:r>
              <a:t>Definition of done</a:t>
            </a:r>
          </a:p>
        </p:txBody>
      </p:sp>
      <p:sp>
        <p:nvSpPr>
          <p:cNvPr id="391" name="Shape 391"/>
          <p:cNvSpPr/>
          <p:nvPr>
            <p:ph type="body" sz="quarter" idx="1"/>
          </p:nvPr>
        </p:nvSpPr>
        <p:spPr>
          <a:xfrm>
            <a:off x="5152330" y="3785021"/>
            <a:ext cx="2700140" cy="4418758"/>
          </a:xfrm>
          <a:prstGeom prst="rect">
            <a:avLst/>
          </a:prstGeom>
        </p:spPr>
        <p:txBody>
          <a:bodyPr/>
          <a:lstStyle/>
          <a:p>
            <a:pPr/>
            <a:r>
              <a:t>GIVEN </a:t>
            </a:r>
          </a:p>
          <a:p>
            <a:pPr/>
            <a:r>
              <a:t>WHEN </a:t>
            </a:r>
          </a:p>
          <a:p>
            <a:pPr/>
            <a:r>
              <a:t>THEN</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a:r>
              <a:t>What was the problem?</a:t>
            </a:r>
          </a:p>
        </p:txBody>
      </p:sp>
      <p:sp>
        <p:nvSpPr>
          <p:cNvPr id="131" name="Shape 131"/>
          <p:cNvSpPr/>
          <p:nvPr>
            <p:ph type="body" idx="1"/>
          </p:nvPr>
        </p:nvSpPr>
        <p:spPr>
          <a:prstGeom prst="rect">
            <a:avLst/>
          </a:prstGeom>
        </p:spPr>
        <p:txBody>
          <a:bodyPr/>
          <a:lstStyle/>
          <a:p>
            <a:pPr marL="395604" indent="-395604" defTabSz="519937">
              <a:spcBef>
                <a:spcPts val="3700"/>
              </a:spcBef>
              <a:defRPr sz="3204"/>
            </a:pPr>
            <a:r>
              <a:t>The reality is that the technology market place is moving fast. Faster than most projects. </a:t>
            </a:r>
          </a:p>
          <a:p>
            <a:pPr marL="395604" indent="-395604" defTabSz="519937">
              <a:spcBef>
                <a:spcPts val="3700"/>
              </a:spcBef>
              <a:defRPr sz="3204"/>
            </a:pPr>
            <a:r>
              <a:t>Many projects fail because they miss the market or go drastically over budget before anything of value delivered.</a:t>
            </a:r>
          </a:p>
          <a:p>
            <a:pPr marL="395604" indent="-395604" defTabSz="519937">
              <a:spcBef>
                <a:spcPts val="3700"/>
              </a:spcBef>
              <a:defRPr sz="3204"/>
            </a:pPr>
            <a:r>
              <a:t>Notoriously difficult to plan.</a:t>
            </a:r>
          </a:p>
          <a:p>
            <a:pPr marL="395604" indent="-395604" defTabSz="519937">
              <a:spcBef>
                <a:spcPts val="3700"/>
              </a:spcBef>
              <a:defRPr sz="3204"/>
            </a:pPr>
            <a:r>
              <a:t>Communication in teams is difficult to get right</a:t>
            </a:r>
          </a:p>
          <a:p>
            <a:pPr marL="395604" indent="-395604" defTabSz="519937">
              <a:spcBef>
                <a:spcPts val="3700"/>
              </a:spcBef>
              <a:defRPr sz="3204"/>
            </a:pPr>
            <a:r>
              <a:t>Communication between customer and provider is difficult</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lvl1pPr defTabSz="490727">
              <a:defRPr sz="6719"/>
            </a:lvl1pPr>
          </a:lstStyle>
          <a:p>
            <a:pPr/>
            <a:r>
              <a:t>Waterfall projects don’t work well in the tech marketplace</a:t>
            </a:r>
          </a:p>
        </p:txBody>
      </p:sp>
      <p:sp>
        <p:nvSpPr>
          <p:cNvPr id="134" name="Shape 134"/>
          <p:cNvSpPr/>
          <p:nvPr/>
        </p:nvSpPr>
        <p:spPr>
          <a:xfrm>
            <a:off x="1435100" y="2819400"/>
            <a:ext cx="2419946" cy="1270000"/>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Jan-Feb</a:t>
            </a:r>
          </a:p>
        </p:txBody>
      </p:sp>
      <p:sp>
        <p:nvSpPr>
          <p:cNvPr id="135" name="Shape 135"/>
          <p:cNvSpPr/>
          <p:nvPr/>
        </p:nvSpPr>
        <p:spPr>
          <a:xfrm>
            <a:off x="3824337" y="4241800"/>
            <a:ext cx="2510979" cy="1270000"/>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Mar-Apr</a:t>
            </a:r>
          </a:p>
        </p:txBody>
      </p:sp>
      <p:sp>
        <p:nvSpPr>
          <p:cNvPr id="136" name="Shape 136"/>
          <p:cNvSpPr/>
          <p:nvPr/>
        </p:nvSpPr>
        <p:spPr>
          <a:xfrm>
            <a:off x="6375400" y="5651500"/>
            <a:ext cx="2419946" cy="1270000"/>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May-Jun</a:t>
            </a:r>
          </a:p>
        </p:txBody>
      </p:sp>
      <p:pic>
        <p:nvPicPr>
          <p:cNvPr id="137" name="pasted-image.png"/>
          <p:cNvPicPr>
            <a:picLocks noChangeAspect="1"/>
          </p:cNvPicPr>
          <p:nvPr/>
        </p:nvPicPr>
        <p:blipFill>
          <a:blip r:embed="rId5">
            <a:extLst/>
          </a:blip>
          <a:stretch>
            <a:fillRect/>
          </a:stretch>
        </p:blipFill>
        <p:spPr>
          <a:xfrm>
            <a:off x="8814053" y="6534150"/>
            <a:ext cx="3885947" cy="2907984"/>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r>
              <a:t>12 Agile Principles</a:t>
            </a:r>
          </a:p>
        </p:txBody>
      </p:sp>
      <p:pic>
        <p:nvPicPr>
          <p:cNvPr id="140" name="pasted-image.png"/>
          <p:cNvPicPr>
            <a:picLocks noChangeAspect="1"/>
          </p:cNvPicPr>
          <p:nvPr/>
        </p:nvPicPr>
        <p:blipFill>
          <a:blip r:embed="rId2">
            <a:extLst/>
          </a:blip>
          <a:stretch>
            <a:fillRect/>
          </a:stretch>
        </p:blipFill>
        <p:spPr>
          <a:xfrm>
            <a:off x="3968626" y="2603500"/>
            <a:ext cx="5975474" cy="6286500"/>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3797300"/>
            <a:ext cx="11099800" cy="2159000"/>
          </a:xfrm>
          <a:prstGeom prst="rect">
            <a:avLst/>
          </a:prstGeom>
        </p:spPr>
        <p:txBody>
          <a:bodyPr/>
          <a:lstStyle>
            <a:lvl1pPr defTabSz="332993">
              <a:defRPr sz="4560"/>
            </a:lvl1pPr>
          </a:lstStyle>
          <a:p>
            <a:pPr/>
            <a:r>
              <a:t>1) Our highest priority is to satisfy the customer through early and continuous delivery of valuable software</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nvSpPr>
        <p:spPr>
          <a:xfrm>
            <a:off x="952500" y="37973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92100">
              <a:defRPr sz="4000"/>
            </a:lvl1pPr>
          </a:lstStyle>
          <a:p>
            <a:pPr/>
            <a:r>
              <a:t>2) Welcome changing requirements, even late in development. Agile processes harness change for the customer’s competitive advantage.</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